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 id="2147483804" r:id="rId5"/>
    <p:sldMasterId id="2147483827" r:id="rId6"/>
    <p:sldMasterId id="2147483850" r:id="rId7"/>
  </p:sldMasterIdLst>
  <p:notesMasterIdLst>
    <p:notesMasterId r:id="rId32"/>
  </p:notesMasterIdLst>
  <p:sldIdLst>
    <p:sldId id="276" r:id="rId8"/>
    <p:sldId id="2145706997" r:id="rId9"/>
    <p:sldId id="2145706987" r:id="rId10"/>
    <p:sldId id="2145707005" r:id="rId11"/>
    <p:sldId id="2145706998" r:id="rId12"/>
    <p:sldId id="2145707007" r:id="rId13"/>
    <p:sldId id="2145706985" r:id="rId14"/>
    <p:sldId id="2145707003" r:id="rId15"/>
    <p:sldId id="2145706980" r:id="rId16"/>
    <p:sldId id="2145706986" r:id="rId17"/>
    <p:sldId id="564" r:id="rId18"/>
    <p:sldId id="2145707013" r:id="rId19"/>
    <p:sldId id="2145706965" r:id="rId20"/>
    <p:sldId id="2145706924" r:id="rId21"/>
    <p:sldId id="2145706964" r:id="rId22"/>
    <p:sldId id="2145706976" r:id="rId23"/>
    <p:sldId id="2145707020" r:id="rId24"/>
    <p:sldId id="2145707012" r:id="rId25"/>
    <p:sldId id="2145707014" r:id="rId26"/>
    <p:sldId id="2145707015" r:id="rId27"/>
    <p:sldId id="2145707017" r:id="rId28"/>
    <p:sldId id="2145707018" r:id="rId29"/>
    <p:sldId id="2145707019" r:id="rId30"/>
    <p:sldId id="291" r:id="rId31"/>
  </p:sldIdLst>
  <p:sldSz cx="12192000" cy="6858000"/>
  <p:notesSz cx="7023100" cy="9309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7D9D9-6D81-755C-7ECA-EA459E40B8EA}" name="Marcus Starcke" initials="MS" userId="S::marcus.starcke@stenungsund.se::a30e2f85-58dc-4cff-b2e9-6a405d6f2183" providerId="AD"/>
  <p188:author id="{B098A3E5-4BF2-2A40-9219-B25F63362809}" name="Ranman Sanna" initials="SR" userId="S::sanna.ranman@skr.se::a83e5340-531b-4686-b43a-ba2d3a694d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2EB"/>
    <a:srgbClr val="DFEFEB"/>
    <a:srgbClr val="FFFFFF"/>
    <a:srgbClr val="FFEBE8"/>
    <a:srgbClr val="7E5475"/>
    <a:srgbClr val="FFCEC6"/>
    <a:srgbClr val="F0D7BF"/>
    <a:srgbClr val="BDDBD2"/>
    <a:srgbClr val="FDE9D3"/>
    <a:srgbClr val="F39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9788" autoAdjust="0"/>
  </p:normalViewPr>
  <p:slideViewPr>
    <p:cSldViewPr snapToGrid="0">
      <p:cViewPr varScale="1">
        <p:scale>
          <a:sx n="53" d="100"/>
          <a:sy n="53" d="100"/>
        </p:scale>
        <p:origin x="117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sv-SE"/>
          </a:p>
        </p:txBody>
      </p:sp>
      <p:sp>
        <p:nvSpPr>
          <p:cNvPr id="3" name="Platshållare för datum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CFD823-B909-4B86-8462-E4C5A618516F}" type="datetimeFigureOut">
              <a:rPr lang="sv-SE" smtClean="0"/>
              <a:t>2024-11-05</a:t>
            </a:fld>
            <a:endParaRPr lang="sv-SE"/>
          </a:p>
        </p:txBody>
      </p:sp>
      <p:sp>
        <p:nvSpPr>
          <p:cNvPr id="4" name="Platshållare för bildobjekt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sv-SE"/>
          </a:p>
        </p:txBody>
      </p:sp>
      <p:sp>
        <p:nvSpPr>
          <p:cNvPr id="5" name="Platshållare för anteckninga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sv-SE"/>
          </a:p>
        </p:txBody>
      </p:sp>
      <p:sp>
        <p:nvSpPr>
          <p:cNvPr id="7" name="Platshållare för bildnumm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1A61920-5199-41A0-BC7A-AE76E41EADA0}" type="slidenum">
              <a:rPr lang="sv-SE" smtClean="0"/>
              <a:t>‹#›</a:t>
            </a:fld>
            <a:endParaRPr lang="sv-SE"/>
          </a:p>
        </p:txBody>
      </p:sp>
    </p:spTree>
    <p:extLst>
      <p:ext uri="{BB962C8B-B14F-4D97-AF65-F5344CB8AC3E}">
        <p14:creationId xmlns:p14="http://schemas.microsoft.com/office/powerpoint/2010/main" val="232531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A61920-5199-41A0-BC7A-AE76E41EADA0}" type="slidenum">
              <a:rPr lang="sv-SE" smtClean="0"/>
              <a:t>1</a:t>
            </a:fld>
            <a:endParaRPr lang="sv-SE"/>
          </a:p>
        </p:txBody>
      </p:sp>
    </p:spTree>
    <p:extLst>
      <p:ext uri="{BB962C8B-B14F-4D97-AF65-F5344CB8AC3E}">
        <p14:creationId xmlns:p14="http://schemas.microsoft.com/office/powerpoint/2010/main" val="219671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A61920-5199-41A0-BC7A-AE76E41EADA0}" type="slidenum">
              <a:rPr lang="sv-SE" smtClean="0"/>
              <a:t>18</a:t>
            </a:fld>
            <a:endParaRPr lang="sv-SE"/>
          </a:p>
        </p:txBody>
      </p:sp>
    </p:spTree>
    <p:extLst>
      <p:ext uri="{BB962C8B-B14F-4D97-AF65-F5344CB8AC3E}">
        <p14:creationId xmlns:p14="http://schemas.microsoft.com/office/powerpoint/2010/main" val="177802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CFBED1B-B6DF-464B-9E71-DC87E30A7D40}" type="slidenum">
              <a:rPr lang="sv-SE" smtClean="0"/>
              <a:t>19</a:t>
            </a:fld>
            <a:endParaRPr lang="sv-SE"/>
          </a:p>
        </p:txBody>
      </p:sp>
    </p:spTree>
    <p:extLst>
      <p:ext uri="{BB962C8B-B14F-4D97-AF65-F5344CB8AC3E}">
        <p14:creationId xmlns:p14="http://schemas.microsoft.com/office/powerpoint/2010/main" val="231089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r>
              <a:rPr lang="sv-SE" dirty="0"/>
              <a:t>Det är positivt att regeringen går vidare med Leverantörskontrollutredningens förslag. De är dock inte tillräckliga. Upphandlande organisationer behöver exempelvis få tillgång till uppgifter om en anbudsgivare begått allvarliga fel i yrkesutövningen, har en historik av allvarliga eller ihållande brister i tidigare avtal eller har åsidosatt miljörättsliga skyldigheter. Vilka uppgifter som behövs bör utredas men omfatta även valfrihetssystem.</a:t>
            </a:r>
          </a:p>
          <a:p>
            <a:endParaRPr lang="sv-SE" dirty="0"/>
          </a:p>
          <a:p>
            <a:pPr defTabSz="933237">
              <a:defRPr/>
            </a:pPr>
            <a:r>
              <a:rPr lang="sv-SE" dirty="0"/>
              <a:t>Om upphandlande myndigheter har en myndighetskontakt blir informationsdelningen effektiv.</a:t>
            </a:r>
          </a:p>
          <a:p>
            <a:pPr defTabSz="933237">
              <a:defRPr/>
            </a:pPr>
            <a:endParaRPr lang="sv-SE" dirty="0"/>
          </a:p>
          <a:p>
            <a:pPr defTabSz="933237">
              <a:defRPr/>
            </a:pPr>
            <a:r>
              <a:rPr lang="sv-SE" dirty="0"/>
              <a:t>Information som behövs för att bekämpa välfärdsbrottslighet omfattas ofta av sekretess. Det behövs lagstöd för en utökad informationsdelning och den måste inkludera nödvändiga undantag från sekretess.</a:t>
            </a:r>
          </a:p>
          <a:p>
            <a:endParaRPr lang="sv-SE" dirty="0"/>
          </a:p>
          <a:p>
            <a:r>
              <a:rPr lang="sv-SE" dirty="0"/>
              <a:t>Den utredredning som nu undersöker hur kommuner ska göra för att bakgrundskontrollera befintliga och blivande anställda bör få i uppdrag att lägga förslag om hur samtliga upphandlande organisationer ska kunna bakgrundskontrollera anställda på strategiska funktioner.</a:t>
            </a:r>
          </a:p>
        </p:txBody>
      </p:sp>
      <p:sp>
        <p:nvSpPr>
          <p:cNvPr id="4" name="Platshållare för bildnummer 3"/>
          <p:cNvSpPr>
            <a:spLocks noGrp="1"/>
          </p:cNvSpPr>
          <p:nvPr>
            <p:ph type="sldNum" sz="quarter" idx="5"/>
          </p:nvPr>
        </p:nvSpPr>
        <p:spPr/>
        <p:txBody>
          <a:bodyPr/>
          <a:lstStyle/>
          <a:p>
            <a:fld id="{BCFBED1B-B6DF-464B-9E71-DC87E30A7D40}" type="slidenum">
              <a:rPr lang="sv-SE" smtClean="0"/>
              <a:t>20</a:t>
            </a:fld>
            <a:endParaRPr lang="sv-SE"/>
          </a:p>
        </p:txBody>
      </p:sp>
    </p:spTree>
    <p:extLst>
      <p:ext uri="{BB962C8B-B14F-4D97-AF65-F5344CB8AC3E}">
        <p14:creationId xmlns:p14="http://schemas.microsoft.com/office/powerpoint/2010/main" val="202383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defTabSz="933237">
              <a:defRPr/>
            </a:pPr>
            <a:fld id="{945BDD33-D515-4661-8B54-77641BDBB405}" type="slidenum">
              <a:rPr lang="sv-SE">
                <a:solidFill>
                  <a:prstClr val="black"/>
                </a:solidFill>
                <a:latin typeface="Calibri" panose="020F0502020204030204"/>
              </a:rPr>
              <a:pPr defTabSz="933237">
                <a:defRPr/>
              </a:pPr>
              <a:t>21</a:t>
            </a:fld>
            <a:endParaRPr lang="sv-SE">
              <a:solidFill>
                <a:prstClr val="black"/>
              </a:solidFill>
              <a:latin typeface="Calibri" panose="020F0502020204030204"/>
            </a:endParaRPr>
          </a:p>
        </p:txBody>
      </p:sp>
    </p:spTree>
    <p:extLst>
      <p:ext uri="{BB962C8B-B14F-4D97-AF65-F5344CB8AC3E}">
        <p14:creationId xmlns:p14="http://schemas.microsoft.com/office/powerpoint/2010/main" val="291912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defTabSz="933237">
              <a:defRPr/>
            </a:pPr>
            <a:fld id="{945BDD33-D515-4661-8B54-77641BDBB405}" type="slidenum">
              <a:rPr lang="sv-SE">
                <a:solidFill>
                  <a:prstClr val="black"/>
                </a:solidFill>
                <a:latin typeface="Calibri" panose="020F0502020204030204"/>
              </a:rPr>
              <a:pPr defTabSz="933237">
                <a:defRPr/>
              </a:pPr>
              <a:t>22</a:t>
            </a:fld>
            <a:endParaRPr lang="sv-SE">
              <a:solidFill>
                <a:prstClr val="black"/>
              </a:solidFill>
              <a:latin typeface="Calibri" panose="020F0502020204030204"/>
            </a:endParaRPr>
          </a:p>
        </p:txBody>
      </p:sp>
    </p:spTree>
    <p:extLst>
      <p:ext uri="{BB962C8B-B14F-4D97-AF65-F5344CB8AC3E}">
        <p14:creationId xmlns:p14="http://schemas.microsoft.com/office/powerpoint/2010/main" val="120599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highlight>
                  <a:srgbClr val="FFFFFF"/>
                </a:highlight>
                <a:latin typeface="open_sansregular"/>
              </a:rPr>
              <a:t>Utredaren ska bland annat: </a:t>
            </a:r>
          </a:p>
          <a:p>
            <a:pPr algn="l">
              <a:buFont typeface="Arial" panose="020B0604020202020204" pitchFamily="34" charset="0"/>
              <a:buChar char="•"/>
            </a:pPr>
            <a:r>
              <a:rPr lang="sv-SE" b="0" i="0" dirty="0">
                <a:solidFill>
                  <a:srgbClr val="000000"/>
                </a:solidFill>
                <a:effectLst/>
                <a:highlight>
                  <a:srgbClr val="FFFFFF"/>
                </a:highlight>
                <a:latin typeface="open_sansregular"/>
              </a:rPr>
              <a:t>analysera och ta ställning till om IVO och Tandvårds- och läkemedels-förmånsverket (TLV) bör få utökade möjligheter att ta del av uppgifter vid tillsynen över läkemedelsförskrivningar som påverkar läkemedels-förmånerna och om ansvaret för tillsynen behöver förtydligas, </a:t>
            </a:r>
          </a:p>
          <a:p>
            <a:pPr algn="l">
              <a:buFont typeface="Arial" panose="020B0604020202020204" pitchFamily="34" charset="0"/>
              <a:buChar char="•"/>
            </a:pPr>
            <a:r>
              <a:rPr lang="sv-SE" b="0" i="0" dirty="0">
                <a:solidFill>
                  <a:srgbClr val="000000"/>
                </a:solidFill>
                <a:effectLst/>
                <a:highlight>
                  <a:srgbClr val="FFFFFF"/>
                </a:highlight>
                <a:latin typeface="open_sansregular"/>
              </a:rPr>
              <a:t>analysera och ta ställning till om det finns behov av ändringar i regelverket för arbetsplatskoder för att bl.a. underlätta både regional och nationell uppföljning av läkemedelsförskrivningar, </a:t>
            </a:r>
          </a:p>
          <a:p>
            <a:pPr algn="l">
              <a:buFont typeface="Arial" panose="020B0604020202020204" pitchFamily="34" charset="0"/>
              <a:buChar char="•"/>
            </a:pPr>
            <a:r>
              <a:rPr lang="sv-SE" b="0" i="0" dirty="0">
                <a:solidFill>
                  <a:srgbClr val="000000"/>
                </a:solidFill>
                <a:effectLst/>
                <a:highlight>
                  <a:srgbClr val="FFFFFF"/>
                </a:highlight>
                <a:latin typeface="open_sansregular"/>
              </a:rPr>
              <a:t>analysera om det finns behov av ändringar i reglerna för dokumentation i och åtkomst till patientjournaler för att bättre kunna följa upp läkemedelsförskrivningar, och </a:t>
            </a:r>
          </a:p>
          <a:p>
            <a:pPr algn="l">
              <a:buFont typeface="Arial" panose="020B0604020202020204" pitchFamily="34" charset="0"/>
              <a:buChar char="•"/>
            </a:pPr>
            <a:r>
              <a:rPr lang="sv-SE" b="0" i="0" dirty="0">
                <a:solidFill>
                  <a:srgbClr val="000000"/>
                </a:solidFill>
                <a:effectLst/>
                <a:highlight>
                  <a:srgbClr val="FFFFFF"/>
                </a:highlight>
                <a:latin typeface="open_sansregular"/>
              </a:rPr>
              <a:t>lämna nödvändiga författningsförslag. </a:t>
            </a:r>
          </a:p>
          <a:p>
            <a:endParaRPr lang="sv-SE" dirty="0"/>
          </a:p>
        </p:txBody>
      </p:sp>
      <p:sp>
        <p:nvSpPr>
          <p:cNvPr id="4" name="Platshållare för bildnummer 3"/>
          <p:cNvSpPr>
            <a:spLocks noGrp="1"/>
          </p:cNvSpPr>
          <p:nvPr>
            <p:ph type="sldNum" sz="quarter" idx="5"/>
          </p:nvPr>
        </p:nvSpPr>
        <p:spPr/>
        <p:txBody>
          <a:bodyPr/>
          <a:lstStyle/>
          <a:p>
            <a:pPr defTabSz="933237">
              <a:defRPr/>
            </a:pPr>
            <a:fld id="{945BDD33-D515-4661-8B54-77641BDBB405}" type="slidenum">
              <a:rPr lang="sv-SE">
                <a:solidFill>
                  <a:prstClr val="black"/>
                </a:solidFill>
                <a:latin typeface="Calibri" panose="020F0502020204030204"/>
              </a:rPr>
              <a:pPr defTabSz="933237">
                <a:defRPr/>
              </a:pPr>
              <a:t>23</a:t>
            </a:fld>
            <a:endParaRPr lang="sv-SE">
              <a:solidFill>
                <a:prstClr val="black"/>
              </a:solidFill>
              <a:latin typeface="Calibri" panose="020F0502020204030204"/>
            </a:endParaRPr>
          </a:p>
        </p:txBody>
      </p:sp>
    </p:spTree>
    <p:extLst>
      <p:ext uri="{BB962C8B-B14F-4D97-AF65-F5344CB8AC3E}">
        <p14:creationId xmlns:p14="http://schemas.microsoft.com/office/powerpoint/2010/main" val="123419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A61920-5199-41A0-BC7A-AE76E41EADA0}" type="slidenum">
              <a:rPr lang="sv-SE" smtClean="0"/>
              <a:t>2</a:t>
            </a:fld>
            <a:endParaRPr lang="sv-SE"/>
          </a:p>
        </p:txBody>
      </p:sp>
    </p:spTree>
    <p:extLst>
      <p:ext uri="{BB962C8B-B14F-4D97-AF65-F5344CB8AC3E}">
        <p14:creationId xmlns:p14="http://schemas.microsoft.com/office/powerpoint/2010/main" val="330269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9964" indent="-349964">
              <a:buFont typeface="Symbol" panose="05050102010706020507" pitchFamily="18" charset="2"/>
              <a:buChar char=""/>
            </a:pPr>
            <a:r>
              <a:rPr lang="sv-SE" sz="2400" dirty="0">
                <a:latin typeface="Calibri" panose="020F0502020204030204" pitchFamily="34" charset="0"/>
                <a:ea typeface="Times New Roman" panose="02020603050405020304" pitchFamily="18" charset="0"/>
                <a:cs typeface="Times New Roman" panose="02020603050405020304" pitchFamily="18" charset="0"/>
              </a:rPr>
              <a:t>Polisanmälningar: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758255" lvl="1" indent="-291636">
              <a:buFont typeface="Courier New" panose="02070309020205020404" pitchFamily="49" charset="0"/>
              <a:buChar char="o"/>
            </a:pPr>
            <a:r>
              <a:rPr lang="sv-SE" sz="2400" dirty="0">
                <a:latin typeface="Calibri" panose="020F0502020204030204" pitchFamily="34" charset="0"/>
                <a:ea typeface="Times New Roman" panose="02020603050405020304" pitchFamily="18" charset="0"/>
              </a:rPr>
              <a:t>2021 – maj 2024 har 146 ärenden polisanmälts för misstänkt bidragsbrott.</a:t>
            </a:r>
            <a:endParaRPr lang="sv-SE" sz="2400" dirty="0">
              <a:latin typeface="Calibri" panose="020F0502020204030204" pitchFamily="34" charset="0"/>
              <a:ea typeface="Aptos" panose="020B00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E1A61920-5199-41A0-BC7A-AE76E41EADA0}" type="slidenum">
              <a:rPr lang="sv-SE" smtClean="0"/>
              <a:t>6</a:t>
            </a:fld>
            <a:endParaRPr lang="sv-SE"/>
          </a:p>
        </p:txBody>
      </p:sp>
    </p:spTree>
    <p:extLst>
      <p:ext uri="{BB962C8B-B14F-4D97-AF65-F5344CB8AC3E}">
        <p14:creationId xmlns:p14="http://schemas.microsoft.com/office/powerpoint/2010/main" val="220689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6ACFF2C-8814-49E2-81F2-E0654323AEE1}" type="slidenum">
              <a:rPr lang="sv-SE" smtClean="0"/>
              <a:t>11</a:t>
            </a:fld>
            <a:endParaRPr lang="sv-SE"/>
          </a:p>
        </p:txBody>
      </p:sp>
    </p:spTree>
    <p:extLst>
      <p:ext uri="{BB962C8B-B14F-4D97-AF65-F5344CB8AC3E}">
        <p14:creationId xmlns:p14="http://schemas.microsoft.com/office/powerpoint/2010/main" val="409662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CFBED1B-B6DF-464B-9E71-DC87E30A7D40}" type="slidenum">
              <a:rPr lang="sv-SE" smtClean="0"/>
              <a:t>12</a:t>
            </a:fld>
            <a:endParaRPr lang="sv-SE"/>
          </a:p>
        </p:txBody>
      </p:sp>
    </p:spTree>
    <p:extLst>
      <p:ext uri="{BB962C8B-B14F-4D97-AF65-F5344CB8AC3E}">
        <p14:creationId xmlns:p14="http://schemas.microsoft.com/office/powerpoint/2010/main" val="194415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SKR menar att utredningen inte kommit tillräckligt långt i skyddet av de offentligt anställda.</a:t>
            </a:r>
          </a:p>
          <a:p>
            <a:r>
              <a:rPr lang="sv-SE" dirty="0"/>
              <a:t>•	SKR anser att myndigheten eller arbetsgivaren, i stället för den enskilde tjänstemannen, borde ses som målsägande vid brott enligt 17 kap. brottsbalken.</a:t>
            </a:r>
          </a:p>
          <a:p>
            <a:r>
              <a:rPr lang="sv-SE" dirty="0"/>
              <a:t>•	SKR anser att brottet otillåten påverkan bör införas.</a:t>
            </a:r>
          </a:p>
          <a:p>
            <a:r>
              <a:rPr lang="sv-SE" dirty="0"/>
              <a:t>•	SKR förutsätter att en djupare analys görs av vilka yrkesgrupper inom kommun och region som omfattas av de föreslagna nya brotten i förhållande till begreppet tjänsteman vid myndighetsutövning. </a:t>
            </a:r>
          </a:p>
          <a:p>
            <a:r>
              <a:rPr lang="sv-SE" dirty="0"/>
              <a:t>•	SKR föreslår att utredning tillsätts om att anonymisera personal inom exempelvis socialtjänsten i vissa fall på det sätt som föreslås i promemoria 2023/02861 Stärkt skydd för vissa polisanställda.</a:t>
            </a:r>
          </a:p>
          <a:p>
            <a:r>
              <a:rPr lang="sv-SE" dirty="0"/>
              <a:t>•	SKR förutsätter att polisen tillförs resurser och gör adekvata prioriteringar så att anmälda polisanmälningar kan tas om hand.</a:t>
            </a:r>
          </a:p>
          <a:p>
            <a:endParaRPr lang="sv-SE" dirty="0"/>
          </a:p>
          <a:p>
            <a:pPr defTabSz="933237">
              <a:defRPr/>
            </a:pPr>
            <a:r>
              <a:rPr lang="sv-SE" sz="1800" dirty="0">
                <a:latin typeface="Times New Roman" panose="02020603050405020304" pitchFamily="18" charset="0"/>
                <a:ea typeface="Times New Roman" panose="02020603050405020304" pitchFamily="18" charset="0"/>
                <a:cs typeface="Times New Roman" panose="02020603050405020304" pitchFamily="18" charset="0"/>
              </a:rPr>
              <a:t>Noteras kan att Riksrevisionen i sin rapport Statens skydd av hotade personer – brister i omfattning och effektivitet (</a:t>
            </a:r>
            <a:r>
              <a:rPr lang="sv-SE" sz="1800" dirty="0" err="1">
                <a:latin typeface="Times New Roman" panose="02020603050405020304" pitchFamily="18" charset="0"/>
                <a:ea typeface="Times New Roman" panose="02020603050405020304" pitchFamily="18" charset="0"/>
                <a:cs typeface="Times New Roman" panose="02020603050405020304" pitchFamily="18" charset="0"/>
              </a:rPr>
              <a:t>RiR</a:t>
            </a:r>
            <a:r>
              <a:rPr lang="sv-SE" sz="1800" dirty="0">
                <a:latin typeface="Times New Roman" panose="02020603050405020304" pitchFamily="18" charset="0"/>
                <a:ea typeface="Times New Roman" panose="02020603050405020304" pitchFamily="18" charset="0"/>
                <a:cs typeface="Times New Roman" panose="02020603050405020304" pitchFamily="18" charset="0"/>
              </a:rPr>
              <a:t> 2024:1), tar upp det behov av förbättrat skydd som finns för anställda i staten. Liknande behov gäller för olika yrkeskategorier inom kommun och region och rapporten kan även läsas utifrån ett lokalt perspektiv.</a:t>
            </a:r>
          </a:p>
          <a:p>
            <a:endParaRPr lang="sv-SE" dirty="0"/>
          </a:p>
        </p:txBody>
      </p:sp>
      <p:sp>
        <p:nvSpPr>
          <p:cNvPr id="4" name="Platshållare för bildnummer 3"/>
          <p:cNvSpPr>
            <a:spLocks noGrp="1"/>
          </p:cNvSpPr>
          <p:nvPr>
            <p:ph type="sldNum" sz="quarter" idx="5"/>
          </p:nvPr>
        </p:nvSpPr>
        <p:spPr/>
        <p:txBody>
          <a:bodyPr/>
          <a:lstStyle/>
          <a:p>
            <a:fld id="{BCFBED1B-B6DF-464B-9E71-DC87E30A7D40}" type="slidenum">
              <a:rPr lang="sv-SE" smtClean="0"/>
              <a:t>13</a:t>
            </a:fld>
            <a:endParaRPr lang="sv-SE"/>
          </a:p>
        </p:txBody>
      </p:sp>
    </p:spTree>
    <p:extLst>
      <p:ext uri="{BB962C8B-B14F-4D97-AF65-F5344CB8AC3E}">
        <p14:creationId xmlns:p14="http://schemas.microsoft.com/office/powerpoint/2010/main" val="252390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endParaRPr lang="sv-SE" dirty="0"/>
          </a:p>
        </p:txBody>
      </p:sp>
      <p:sp>
        <p:nvSpPr>
          <p:cNvPr id="4" name="Platshållare för bildnummer 3"/>
          <p:cNvSpPr>
            <a:spLocks noGrp="1"/>
          </p:cNvSpPr>
          <p:nvPr>
            <p:ph type="sldNum" sz="quarter" idx="5"/>
          </p:nvPr>
        </p:nvSpPr>
        <p:spPr/>
        <p:txBody>
          <a:bodyPr/>
          <a:lstStyle/>
          <a:p>
            <a:fld id="{BCFBED1B-B6DF-464B-9E71-DC87E30A7D40}" type="slidenum">
              <a:rPr lang="sv-SE" smtClean="0"/>
              <a:t>14</a:t>
            </a:fld>
            <a:endParaRPr lang="sv-SE"/>
          </a:p>
        </p:txBody>
      </p:sp>
    </p:spTree>
    <p:extLst>
      <p:ext uri="{BB962C8B-B14F-4D97-AF65-F5344CB8AC3E}">
        <p14:creationId xmlns:p14="http://schemas.microsoft.com/office/powerpoint/2010/main" val="364880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defTabSz="933237">
              <a:defRPr/>
            </a:pPr>
            <a:fld id="{BCFBED1B-B6DF-464B-9E71-DC87E30A7D40}" type="slidenum">
              <a:rPr lang="sv-SE">
                <a:solidFill>
                  <a:prstClr val="black"/>
                </a:solidFill>
                <a:latin typeface="Calibri" panose="020F0502020204030204"/>
              </a:rPr>
              <a:pPr defTabSz="933237">
                <a:defRPr/>
              </a:pPr>
              <a:t>15</a:t>
            </a:fld>
            <a:endParaRPr lang="sv-SE">
              <a:solidFill>
                <a:prstClr val="black"/>
              </a:solidFill>
              <a:latin typeface="Calibri" panose="020F0502020204030204"/>
            </a:endParaRPr>
          </a:p>
        </p:txBody>
      </p:sp>
    </p:spTree>
    <p:extLst>
      <p:ext uri="{BB962C8B-B14F-4D97-AF65-F5344CB8AC3E}">
        <p14:creationId xmlns:p14="http://schemas.microsoft.com/office/powerpoint/2010/main" val="287975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0C712-4CFE-1943-2AF3-123B4A81AAD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5B378E-7237-071F-18E6-773478211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FA10C9B-91B2-4A37-3E1F-F17094809CD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AE09AAA-00B4-302A-737C-653B51ACDDDF}"/>
              </a:ext>
            </a:extLst>
          </p:cNvPr>
          <p:cNvSpPr>
            <a:spLocks noGrp="1"/>
          </p:cNvSpPr>
          <p:nvPr>
            <p:ph type="sldNum" sz="quarter" idx="5"/>
          </p:nvPr>
        </p:nvSpPr>
        <p:spPr/>
        <p:txBody>
          <a:bodyPr/>
          <a:lstStyle/>
          <a:p>
            <a:fld id="{BCFBED1B-B6DF-464B-9E71-DC87E30A7D40}" type="slidenum">
              <a:rPr lang="sv-SE" smtClean="0"/>
              <a:t>16</a:t>
            </a:fld>
            <a:endParaRPr lang="sv-SE"/>
          </a:p>
        </p:txBody>
      </p:sp>
    </p:spTree>
    <p:extLst>
      <p:ext uri="{BB962C8B-B14F-4D97-AF65-F5344CB8AC3E}">
        <p14:creationId xmlns:p14="http://schemas.microsoft.com/office/powerpoint/2010/main" val="421431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5"/>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5"/>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057663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5"/>
                </a:solidFill>
              </a:defRPr>
            </a:lvl1pPr>
          </a:lstStyle>
          <a:p>
            <a:pPr lvl="0">
              <a:spcBef>
                <a:spcPts val="1400"/>
              </a:spcBef>
            </a:pPr>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D3364698-0835-423A-9948-E889C242C3D0}"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653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52514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DFEF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BD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430988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DFEF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5"/>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36665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5"/>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5"/>
                </a:solidFill>
              </a:defRPr>
            </a:lvl1pPr>
          </a:lstStyle>
          <a:p>
            <a:pPr lvl="0">
              <a:spcBef>
                <a:spcPts val="1400"/>
              </a:spcBef>
            </a:pPr>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5"/>
                </a:solidFill>
              </a:defRPr>
            </a:lvl1pPr>
          </a:lstStyle>
          <a:p>
            <a:pPr lvl="0">
              <a:spcBef>
                <a:spcPts val="1400"/>
              </a:spcBef>
            </a:pPr>
            <a:r>
              <a:rPr lang="sv-SE" dirty="0"/>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743775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dirty="0"/>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2024-11-05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292920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5"/>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21EE4F49-EC76-4C2C-9B73-2EBF0DD89402}" type="datetime1">
              <a:rPr lang="sv-SE" smtClean="0"/>
              <a:pPr/>
              <a:t>2024-11-05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2118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00304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m med logga">
    <p:bg>
      <p:bgPr>
        <a:solidFill>
          <a:srgbClr val="DFEF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2024-11-05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6115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99195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5"/>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5"/>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5"/>
                </a:solidFill>
              </a:defRPr>
            </a:lvl1pPr>
          </a:lstStyle>
          <a:p>
            <a:r>
              <a:rPr lang="sv-SE"/>
              <a:t>Klicka på ikonen för att lägga till en bild</a:t>
            </a:r>
          </a:p>
        </p:txBody>
      </p:sp>
    </p:spTree>
    <p:extLst>
      <p:ext uri="{BB962C8B-B14F-4D97-AF65-F5344CB8AC3E}">
        <p14:creationId xmlns:p14="http://schemas.microsoft.com/office/powerpoint/2010/main" val="3545697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5216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prstGeom prst="rect">
            <a:avLst/>
          </a:prstGeom>
          <a:solidFill>
            <a:srgbClr val="BDDBD2"/>
          </a:solidFill>
        </p:spPr>
        <p:txBody>
          <a:bodyPr lIns="0" tIns="0" rIns="0" bIns="0"/>
          <a:lstStyle>
            <a:lvl1pPr marL="0" indent="0">
              <a:buNone/>
              <a:defRPr sz="2000">
                <a:solidFill>
                  <a:srgbClr val="BDDBD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5"/>
                </a:solidFill>
              </a:defRPr>
            </a:lvl1pPr>
          </a:lstStyle>
          <a:p>
            <a:r>
              <a:rPr lang="sv-SE" dirty="0"/>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Tree>
    <p:extLst>
      <p:ext uri="{BB962C8B-B14F-4D97-AF65-F5344CB8AC3E}">
        <p14:creationId xmlns:p14="http://schemas.microsoft.com/office/powerpoint/2010/main" val="2593401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DFEF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5"/>
          </a:solidFill>
        </p:spPr>
        <p:txBody>
          <a:bodyPr/>
          <a:lstStyle>
            <a:lvl1pPr marL="0" indent="0">
              <a:buNone/>
              <a:defRPr sz="20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defRPr>
            </a:lvl1pPr>
          </a:lstStyle>
          <a:p>
            <a:r>
              <a:rPr lang="sv-SE" dirty="0"/>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68404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5"/>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5"/>
                </a:solidFill>
              </a:defRPr>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5"/>
                </a:solidFill>
              </a:defRPr>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285026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2024-11-05</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dirty="0"/>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865098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tx1"/>
                </a:solidFill>
              </a:defRPr>
            </a:lvl1pPr>
          </a:lstStyle>
          <a:p>
            <a:r>
              <a:rPr lang="sv-SE"/>
              <a:t>Klicka på ikonen för att lägga till en bild</a:t>
            </a:r>
          </a:p>
        </p:txBody>
      </p:sp>
    </p:spTree>
    <p:extLst>
      <p:ext uri="{BB962C8B-B14F-4D97-AF65-F5344CB8AC3E}">
        <p14:creationId xmlns:p14="http://schemas.microsoft.com/office/powerpoint/2010/main" val="407313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97596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7F2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tx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tx1"/>
                </a:solidFill>
              </a:defRPr>
            </a:lvl1pPr>
          </a:lstStyle>
          <a:p>
            <a:r>
              <a:rPr lang="sv-SE"/>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tx1"/>
                </a:solidFill>
              </a:defRPr>
            </a:lvl1pPr>
          </a:lstStyle>
          <a:p>
            <a:pPr lvl="0"/>
            <a:r>
              <a:rPr lang="sv-SE"/>
              <a:t> </a:t>
            </a:r>
          </a:p>
        </p:txBody>
      </p:sp>
    </p:spTree>
    <p:extLst>
      <p:ext uri="{BB962C8B-B14F-4D97-AF65-F5344CB8AC3E}">
        <p14:creationId xmlns:p14="http://schemas.microsoft.com/office/powerpoint/2010/main" val="39778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2024-11-05</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65581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8E89344-CD34-4286-AAC5-3EF9AF06EAFC}" type="datetime1">
              <a:rPr lang="sv-SE" smtClean="0"/>
              <a:pPr/>
              <a:t>2024-11-05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7208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DFEF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1279914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08652C4B-B8AE-4DA5-BC52-342EBCBE08BA}" type="datetime1">
              <a:rPr lang="sv-SE" smtClean="0"/>
              <a:pPr/>
              <a:t>2024-11-05</a:t>
            </a:fld>
            <a:endParaRPr lang="sv-SE" dirty="0"/>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47659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tx1"/>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5D05FCD3-3492-4FFB-A5C1-DA3BA36D4976}"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659163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tx1"/>
                </a:solidFill>
              </a:defRPr>
            </a:lvl1pPr>
            <a:lvl2pPr>
              <a:buSzPct val="120000"/>
              <a:defRPr/>
            </a:lvl2pPr>
            <a:lvl3pPr>
              <a:buSzPct val="120000"/>
              <a:defRPr/>
            </a:lvl3pPr>
            <a:lvl4pPr>
              <a:buSzPct val="120000"/>
              <a:defRPr/>
            </a:lvl4pPr>
            <a:lvl5pPr>
              <a:buSzPct val="120000"/>
              <a:defRPr/>
            </a:lvl5pPr>
          </a:lstStyle>
          <a:p>
            <a:pPr lvl="0"/>
            <a:r>
              <a:rPr lang="sv-SE" dirty="0"/>
              <a:t>Punkt</a:t>
            </a:r>
          </a:p>
          <a:p>
            <a:pPr lvl="0"/>
            <a:r>
              <a:rPr lang="sv-SE" dirty="0"/>
              <a:t>Punkt</a:t>
            </a:r>
          </a:p>
          <a:p>
            <a:pPr lvl="0"/>
            <a:r>
              <a:rPr lang="sv-SE" dirty="0"/>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2024-11-05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912739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SzPct val="100000"/>
              <a:buFont typeface="Arial" panose="020B0604020202020204" pitchFamily="34" charset="0"/>
              <a:buNone/>
              <a:defRPr lang="sv-SE" sz="2000" dirty="0">
                <a:solidFill>
                  <a:schemeClr val="tx1"/>
                </a:solidFill>
              </a:defRPr>
            </a:lvl1pPr>
          </a:lstStyle>
          <a:p>
            <a:pPr lvl="0">
              <a:spcBef>
                <a:spcPts val="1400"/>
              </a:spcBef>
            </a:pPr>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3364698-0835-423A-9948-E889C242C3D0}"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70926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16495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0D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552234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7F2EB"/>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590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tx1"/>
                </a:solidFill>
              </a:defRPr>
            </a:lvl1pPr>
          </a:lstStyle>
          <a:p>
            <a:pPr lvl="0">
              <a:spcBef>
                <a:spcPts val="1400"/>
              </a:spcBef>
            </a:pPr>
            <a:r>
              <a:rPr lang="sv-SE" dirty="0"/>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35239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dirty="0"/>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2024-11-05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799421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2024-11-05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39836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DFEFEB"/>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5"/>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5"/>
                </a:solidFill>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5"/>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5"/>
                </a:solidFill>
              </a:defRPr>
            </a:lvl1pPr>
          </a:lstStyle>
          <a:p>
            <a:pPr lvl="0"/>
            <a:r>
              <a:rPr lang="sv-SE"/>
              <a:t> </a:t>
            </a:r>
          </a:p>
        </p:txBody>
      </p:sp>
    </p:spTree>
    <p:extLst>
      <p:ext uri="{BB962C8B-B14F-4D97-AF65-F5344CB8AC3E}">
        <p14:creationId xmlns:p14="http://schemas.microsoft.com/office/powerpoint/2010/main" val="893992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2278139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7F2EB"/>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2024-11-05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1902130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657645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2318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0D7BF"/>
          </a:solidFill>
        </p:spPr>
        <p:txBody>
          <a:bodyPr/>
          <a:lstStyle>
            <a:lvl1pPr marL="0" indent="0">
              <a:buNone/>
              <a:defRPr sz="2000">
                <a:solidFill>
                  <a:srgbClr val="F0D7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tx1"/>
                </a:solidFill>
              </a:defRPr>
            </a:lvl1pPr>
          </a:lstStyle>
          <a:p>
            <a:r>
              <a:rPr lang="sv-SE" dirty="0"/>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Punkt</a:t>
            </a:r>
          </a:p>
        </p:txBody>
      </p:sp>
    </p:spTree>
    <p:extLst>
      <p:ext uri="{BB962C8B-B14F-4D97-AF65-F5344CB8AC3E}">
        <p14:creationId xmlns:p14="http://schemas.microsoft.com/office/powerpoint/2010/main" val="1628833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7F2EB"/>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prstGeom prst="rect">
            <a:avLst/>
          </a:prstGeo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defRPr>
            </a:lvl1pPr>
          </a:lstStyle>
          <a:p>
            <a:r>
              <a:rPr lang="sv-SE" dirty="0"/>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249401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84539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2024-11-05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80167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dirty="0"/>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128118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bild 2 ">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200" y="2668555"/>
            <a:ext cx="4881283" cy="1683735"/>
          </a:xfrm>
        </p:spPr>
        <p:txBody>
          <a:bodyPr anchor="b">
            <a:noAutofit/>
          </a:bodyPr>
          <a:lstStyle>
            <a:lvl1pPr algn="l">
              <a:lnSpc>
                <a:spcPct val="90000"/>
              </a:lnSpc>
              <a:defRPr sz="40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422371"/>
            <a:ext cx="4881283" cy="864524"/>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2024-11-05</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Platshållare för bild 9">
            <a:extLst>
              <a:ext uri="{FF2B5EF4-FFF2-40B4-BE49-F238E27FC236}">
                <a16:creationId xmlns:a16="http://schemas.microsoft.com/office/drawing/2014/main" id="{60445CA6-69A4-3DDB-6AED-AB4BF85157EB}"/>
              </a:ext>
            </a:extLst>
          </p:cNvPr>
          <p:cNvSpPr>
            <a:spLocks noGrp="1"/>
          </p:cNvSpPr>
          <p:nvPr>
            <p:ph type="pic" sz="quarter" idx="13"/>
          </p:nvPr>
        </p:nvSpPr>
        <p:spPr>
          <a:xfrm>
            <a:off x="6096000" y="0"/>
            <a:ext cx="6096000" cy="6858000"/>
          </a:xfrm>
        </p:spPr>
        <p:txBody>
          <a:bodyPr/>
          <a:lstStyle>
            <a:lvl1pPr marL="0" indent="0" algn="ctr">
              <a:buNone/>
              <a:defRPr sz="1100">
                <a:solidFill>
                  <a:schemeClr val="accent3"/>
                </a:solidFill>
              </a:defRPr>
            </a:lvl1pPr>
          </a:lstStyle>
          <a:p>
            <a:r>
              <a:rPr lang="sv-SE"/>
              <a:t>Klicka på ikonen för att lägga till en bild</a:t>
            </a:r>
          </a:p>
        </p:txBody>
      </p:sp>
    </p:spTree>
    <p:extLst>
      <p:ext uri="{BB962C8B-B14F-4D97-AF65-F5344CB8AC3E}">
        <p14:creationId xmlns:p14="http://schemas.microsoft.com/office/powerpoint/2010/main" val="101254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5"/>
                </a:solidFill>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5"/>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6E9020EF-984C-486A-898E-1ED7325E1C64}" type="datetime1">
              <a:rPr lang="sv-SE" smtClean="0"/>
              <a:pPr/>
              <a:t>2024-11-05</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835297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CD2122F-CB4F-991C-F85D-DF70FE94A120}"/>
              </a:ext>
            </a:extLst>
          </p:cNvPr>
          <p:cNvSpPr>
            <a:spLocks noGrp="1"/>
          </p:cNvSpPr>
          <p:nvPr>
            <p:ph type="pic" sz="quarter" idx="13"/>
          </p:nvPr>
        </p:nvSpPr>
        <p:spPr>
          <a:xfrm>
            <a:off x="0" y="0"/>
            <a:ext cx="12192000" cy="6858000"/>
          </a:xfrm>
        </p:spPr>
        <p:txBody>
          <a:bodyPr/>
          <a:lstStyle>
            <a:lvl1pPr marL="0" indent="0" algn="ctr">
              <a:buNone/>
              <a:defRPr sz="11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10"/>
            <a:ext cx="10502154" cy="1298333"/>
          </a:xfrm>
        </p:spPr>
        <p:txBody>
          <a:bodyPr anchor="b">
            <a:noAutofit/>
          </a:bodyPr>
          <a:lstStyle>
            <a:lvl1pPr algn="l">
              <a:lnSpc>
                <a:spcPct val="90000"/>
              </a:lnSpc>
              <a:defRPr sz="7200">
                <a:solidFill>
                  <a:schemeClr val="bg1"/>
                </a:solidFill>
                <a:latin typeface="AvenirNext LT Pro Bold" panose="020B050402020202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bg1"/>
                </a:solidFill>
              </a:defRPr>
            </a:lvl1pPr>
          </a:lstStyle>
          <a:p>
            <a:fld id="{3C9CDAC1-0A76-4CCB-B13B-CDEA79253170}" type="datetime1">
              <a:rPr lang="sv-SE" smtClean="0"/>
              <a:pPr/>
              <a:t>2024-11-05</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EA8761A-F05C-4F01-AE76-2EF79F772060}" type="slidenum">
              <a:rPr lang="sv-SE" smtClean="0"/>
              <a:pPr/>
              <a:t>‹#›</a:t>
            </a:fld>
            <a:endParaRPr lang="sv-SE"/>
          </a:p>
        </p:txBody>
      </p:sp>
      <p:sp>
        <p:nvSpPr>
          <p:cNvPr id="8" name="Platshållare för text 10" descr="Logotyp för Sveriges kommuner och regioner.">
            <a:extLst>
              <a:ext uri="{FF2B5EF4-FFF2-40B4-BE49-F238E27FC236}">
                <a16:creationId xmlns:a16="http://schemas.microsoft.com/office/drawing/2014/main" id="{17796FAB-5CC3-0E60-5B43-A3F801C342E1}"/>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bg1"/>
                </a:solidFill>
              </a:defRPr>
            </a:lvl1pPr>
          </a:lstStyle>
          <a:p>
            <a:pPr lvl="0"/>
            <a:r>
              <a:rPr lang="sv-SE"/>
              <a:t> </a:t>
            </a:r>
          </a:p>
        </p:txBody>
      </p:sp>
    </p:spTree>
    <p:extLst>
      <p:ext uri="{BB962C8B-B14F-4D97-AF65-F5344CB8AC3E}">
        <p14:creationId xmlns:p14="http://schemas.microsoft.com/office/powerpoint/2010/main" val="1319508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solidFill>
          <a:srgbClr val="FFEBE8"/>
        </a:solidFill>
        <a:effectLst/>
      </p:bgPr>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0B6BFD76-59F2-2DED-DABF-5311B3B958A0}"/>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8" y="3532909"/>
            <a:ext cx="10502154" cy="1298333"/>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2024-11-05</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Platshållare för text 7" descr="Logotyp för Sveriges Kommuner och regioner.">
            <a:extLst>
              <a:ext uri="{FF2B5EF4-FFF2-40B4-BE49-F238E27FC236}">
                <a16:creationId xmlns:a16="http://schemas.microsoft.com/office/drawing/2014/main" id="{D785EB06-58C0-D0BF-FDAB-A51277B16979}"/>
              </a:ext>
              <a:ext uri="{C183D7F6-B498-43B3-948B-1728B52AA6E4}">
                <adec:decorative xmlns:adec="http://schemas.microsoft.com/office/drawing/2017/decorative" val="0"/>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2892583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2024-11-05</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2281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3"/>
                </a:solidFill>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8E89344-CD34-4286-AAC5-3EF9AF06EAFC}" type="datetime1">
              <a:rPr lang="sv-SE" smtClean="0"/>
              <a:pPr/>
              <a:t>2024-11-05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92666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8652C4B-B8AE-4DA5-BC52-342EBCBE08BA}"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17838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3"/>
                </a:solidFill>
                <a:latin typeface="AvenirNext LT Pro Bold" panose="020B0504020202020204" pitchFamily="34" charset="0"/>
              </a:defRPr>
            </a:lvl1pPr>
          </a:lstStyle>
          <a:p>
            <a:r>
              <a:rPr lang="sv-SE"/>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5D05FCD3-3492-4FFB-A5C1-DA3BA36D4976}"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58267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3"/>
                </a:solidFill>
              </a:defRPr>
            </a:lvl1pPr>
            <a:lvl2pPr>
              <a:buSzPct val="120000"/>
              <a:defRPr/>
            </a:lvl2pPr>
            <a:lvl3pPr>
              <a:buSzPct val="120000"/>
              <a:defRPr/>
            </a:lvl3pPr>
            <a:lvl4pPr>
              <a:buSzPct val="120000"/>
              <a:defRPr/>
            </a:lvl4pPr>
            <a:lvl5pPr>
              <a:buSzPct val="120000"/>
              <a:defRPr/>
            </a:lvl5pPr>
          </a:lstStyle>
          <a:p>
            <a:pPr lvl="0"/>
            <a:r>
              <a:rPr lang="sv-SE"/>
              <a:t>Punkt</a:t>
            </a:r>
          </a:p>
          <a:p>
            <a:pPr lvl="0"/>
            <a:r>
              <a:rPr lang="sv-SE"/>
              <a:t>Punkt</a:t>
            </a:r>
          </a:p>
          <a:p>
            <a:pPr lvl="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2024-11-05</a:t>
            </a:fld>
            <a:endParaRPr lang="sv-SE" dirty="0"/>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329103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innehåll och utfallande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62464-C2CC-D4CD-8E42-1AE2171EA284}"/>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1307"/>
          </a:xfrm>
        </p:spPr>
        <p:txBody>
          <a:bodyPr vert="horz" lIns="91440" tIns="45720" rIns="91440" bIns="45720" rtlCol="0">
            <a:noAutofit/>
          </a:bodyPr>
          <a:lstStyle>
            <a:lvl1pPr marL="0" indent="0">
              <a:buFont typeface="Arial" panose="020B0604020202020204" pitchFamily="34" charset="0"/>
              <a:buNone/>
              <a:defRPr lang="sv-SE" sz="2000" dirty="0">
                <a:solidFill>
                  <a:schemeClr val="accent3"/>
                </a:solidFill>
              </a:defRPr>
            </a:lvl1pPr>
          </a:lstStyle>
          <a:p>
            <a:pPr lvl="0">
              <a:spcBef>
                <a:spcPts val="1400"/>
              </a:spcBef>
            </a:pPr>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D3364698-0835-423A-9948-E889C242C3D0}"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912210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342900" indent="-342900">
              <a:buFont typeface="Arial" panose="020B0604020202020204" pitchFamily="34" charset="0"/>
              <a:buChar char="•"/>
              <a:defRPr sz="2200">
                <a:solidFill>
                  <a:schemeClr val="accent3"/>
                </a:solidFill>
                <a:latin typeface="AvenirNext LT Pro 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2024-11-05</a:t>
            </a:fld>
            <a:endParaRPr lang="sv-SE" dirty="0"/>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522793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0298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2">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1981999"/>
            <a:ext cx="5701553" cy="2145418"/>
          </a:xfrm>
        </p:spPr>
        <p:txBody>
          <a:bodyPr anchor="b">
            <a:noAutofit/>
          </a:bodyPr>
          <a:lstStyle>
            <a:lvl1pPr>
              <a:defRPr sz="5600">
                <a:solidFill>
                  <a:schemeClr val="accent5"/>
                </a:solidFill>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5707904" cy="924768"/>
          </a:xfrm>
        </p:spPr>
        <p:txBody>
          <a:bodyPr>
            <a:noAutofit/>
          </a:bodyPr>
          <a:lstStyle>
            <a:lvl1pPr marL="0" indent="0">
              <a:buNone/>
              <a:defRPr sz="2400" b="0" i="0">
                <a:solidFill>
                  <a:schemeClr val="accent5"/>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58E89344-CD34-4286-AAC5-3EF9AF06EAFC}" type="datetime1">
              <a:rPr lang="sv-SE" smtClean="0"/>
              <a:pPr/>
              <a:t>2024-11-05</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077362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innehåll och bild med ram 2">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720258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dirty="0">
                <a:solidFill>
                  <a:schemeClr val="accent3"/>
                </a:solidFill>
              </a:defRPr>
            </a:lvl1pPr>
          </a:lstStyle>
          <a:p>
            <a:pPr lvl="0">
              <a:spcBef>
                <a:spcPts val="1400"/>
              </a:spcBef>
            </a:pPr>
            <a:r>
              <a:rPr lang="sv-SE" dirty="0"/>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dirty="0"/>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64762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2024-11-05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3272451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1EE4F49-EC76-4C2C-9B73-2EBF0DD89402}" type="datetime1">
              <a:rPr lang="sv-SE" smtClean="0"/>
              <a:pPr/>
              <a:t>2024-11-05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524293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36E1C339-1173-498E-B68E-150066B9F832}"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23967653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m med logga">
    <p:bg>
      <p:bgPr>
        <a:solidFill>
          <a:srgbClr val="FFEBE8"/>
        </a:solidFill>
        <a:effectLst/>
      </p:bgPr>
    </p:bg>
    <p:spTree>
      <p:nvGrpSpPr>
        <p:cNvPr id="1" name=""/>
        <p:cNvGrpSpPr/>
        <p:nvPr/>
      </p:nvGrpSpPr>
      <p:grpSpPr>
        <a:xfrm>
          <a:off x="0" y="0"/>
          <a:ext cx="0" cy="0"/>
          <a:chOff x="0" y="0"/>
          <a:chExt cx="0" cy="0"/>
        </a:xfrm>
      </p:grpSpPr>
      <p:sp>
        <p:nvSpPr>
          <p:cNvPr id="8" name="Platshållare för datum 1">
            <a:extLst>
              <a:ext uri="{FF2B5EF4-FFF2-40B4-BE49-F238E27FC236}">
                <a16:creationId xmlns:a16="http://schemas.microsoft.com/office/drawing/2014/main" id="{BD4E7ACA-DD34-312E-63AD-4C42C5D52EF4}"/>
              </a:ext>
              <a:ext uri="{C183D7F6-B498-43B3-948B-1728B52AA6E4}">
                <adec:decorative xmlns:adec="http://schemas.microsoft.com/office/drawing/2017/decorative" val="1"/>
              </a:ext>
            </a:extLst>
          </p:cNvPr>
          <p:cNvSpPr>
            <a:spLocks noGrp="1"/>
          </p:cNvSpPr>
          <p:nvPr>
            <p:ph type="dt" sz="half" idx="10"/>
          </p:nvPr>
        </p:nvSpPr>
        <p:spPr>
          <a:xfrm>
            <a:off x="160083" y="6364203"/>
            <a:ext cx="1051295" cy="365125"/>
          </a:xfrm>
        </p:spPr>
        <p:txBody>
          <a:bodyPr/>
          <a:lstStyle/>
          <a:p>
            <a:fld id="{36E1C339-1173-498E-B68E-150066B9F832}" type="datetime1">
              <a:rPr lang="sv-SE" smtClean="0"/>
              <a:t>2024-11-05</a:t>
            </a:fld>
            <a:endParaRPr lang="sv-SE"/>
          </a:p>
        </p:txBody>
      </p:sp>
      <p:sp>
        <p:nvSpPr>
          <p:cNvPr id="9" name="Platshållare för sidfot 2">
            <a:extLst>
              <a:ext uri="{FF2B5EF4-FFF2-40B4-BE49-F238E27FC236}">
                <a16:creationId xmlns:a16="http://schemas.microsoft.com/office/drawing/2014/main" id="{F49843CB-C0F3-CD2D-542C-3FE32B869631}"/>
              </a:ext>
              <a:ext uri="{C183D7F6-B498-43B3-948B-1728B52AA6E4}">
                <adec:decorative xmlns:adec="http://schemas.microsoft.com/office/drawing/2017/decorative" val="1"/>
              </a:ext>
            </a:extLst>
          </p:cNvPr>
          <p:cNvSpPr>
            <a:spLocks noGrp="1"/>
          </p:cNvSpPr>
          <p:nvPr>
            <p:ph type="ftr" sz="quarter" idx="11"/>
          </p:nvPr>
        </p:nvSpPr>
        <p:spPr>
          <a:xfrm>
            <a:off x="1538008" y="6365427"/>
            <a:ext cx="3360626" cy="365125"/>
          </a:xfrm>
        </p:spPr>
        <p:txBody>
          <a:bodyPr/>
          <a:lstStyle/>
          <a:p>
            <a:r>
              <a:rPr lang="sv-SE"/>
              <a:t>Sidfottext</a:t>
            </a:r>
          </a:p>
        </p:txBody>
      </p:sp>
      <p:sp>
        <p:nvSpPr>
          <p:cNvPr id="10" name="Platshållare för bildnummer 3">
            <a:extLst>
              <a:ext uri="{FF2B5EF4-FFF2-40B4-BE49-F238E27FC236}">
                <a16:creationId xmlns:a16="http://schemas.microsoft.com/office/drawing/2014/main" id="{97C9C3DA-4304-47F2-4E8F-C0B80AF735BF}"/>
              </a:ext>
              <a:ext uri="{C183D7F6-B498-43B3-948B-1728B52AA6E4}">
                <adec:decorative xmlns:adec="http://schemas.microsoft.com/office/drawing/2017/decorative" val="1"/>
              </a:ext>
            </a:extLst>
          </p:cNvPr>
          <p:cNvSpPr>
            <a:spLocks noGrp="1"/>
          </p:cNvSpPr>
          <p:nvPr>
            <p:ph type="sldNum" sz="quarter" idx="12"/>
          </p:nvPr>
        </p:nvSpPr>
        <p:spPr>
          <a:xfrm>
            <a:off x="11530910" y="6364203"/>
            <a:ext cx="501007" cy="365125"/>
          </a:xfrm>
        </p:spPr>
        <p:txBody>
          <a:bodyPr/>
          <a:lstStyle/>
          <a:p>
            <a:fld id="{0EA8761A-F05C-4F01-AE76-2EF79F772060}" type="slidenum">
              <a:rPr lang="sv-SE" smtClean="0"/>
              <a:t>‹#›</a:t>
            </a:fld>
            <a:endParaRPr lang="sv-SE"/>
          </a:p>
        </p:txBody>
      </p:sp>
    </p:spTree>
    <p:extLst>
      <p:ext uri="{BB962C8B-B14F-4D97-AF65-F5344CB8AC3E}">
        <p14:creationId xmlns:p14="http://schemas.microsoft.com/office/powerpoint/2010/main" val="3736249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tfallande bild logga i färg">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760152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Utfallande bild, vit logotyp">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0B366280-E0FB-4999-93E9-BE8398A1CCBF}" type="datetime1">
              <a:rPr lang="sv-SE" smtClean="0"/>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08637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färg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23E830D1-9B43-4A41-B3A1-206CB98018A1}" type="datetime1">
              <a:rPr lang="sv-SE" smtClean="0"/>
              <a:pPr/>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Platshållare för text 3">
            <a:extLst>
              <a:ext uri="{FF2B5EF4-FFF2-40B4-BE49-F238E27FC236}">
                <a16:creationId xmlns:a16="http://schemas.microsoft.com/office/drawing/2014/main" id="{7E5722EE-4741-26D2-2E7E-A7403FC0D738}"/>
              </a:ext>
            </a:extLst>
          </p:cNvPr>
          <p:cNvSpPr>
            <a:spLocks noGrp="1"/>
          </p:cNvSpPr>
          <p:nvPr>
            <p:ph type="body" sz="half" idx="2"/>
          </p:nvPr>
        </p:nvSpPr>
        <p:spPr>
          <a:xfrm>
            <a:off x="7683334" y="0"/>
            <a:ext cx="4218856" cy="6610662"/>
          </a:xfrm>
          <a:solidFill>
            <a:srgbClr val="FFCEC6"/>
          </a:solidFill>
        </p:spPr>
        <p:txBody>
          <a:bodyPr/>
          <a:lstStyle>
            <a:lvl1pPr marL="0" indent="0">
              <a:buNone/>
              <a:defRPr sz="2000">
                <a:solidFill>
                  <a:srgbClr val="FFCEC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a:p>
        </p:txBody>
      </p:sp>
      <p:sp>
        <p:nvSpPr>
          <p:cNvPr id="10" name="Rubrik 1">
            <a:extLst>
              <a:ext uri="{FF2B5EF4-FFF2-40B4-BE49-F238E27FC236}">
                <a16:creationId xmlns:a16="http://schemas.microsoft.com/office/drawing/2014/main" id="{328590CC-9593-D2EC-5DB0-A2F7F8EB1FF8}"/>
              </a:ext>
            </a:extLst>
          </p:cNvPr>
          <p:cNvSpPr>
            <a:spLocks noGrp="1"/>
          </p:cNvSpPr>
          <p:nvPr>
            <p:ph type="title" hasCustomPrompt="1"/>
          </p:nvPr>
        </p:nvSpPr>
        <p:spPr>
          <a:xfrm>
            <a:off x="7860570" y="1379676"/>
            <a:ext cx="3883200"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11" name="Platshållare för text 3">
            <a:extLst>
              <a:ext uri="{FF2B5EF4-FFF2-40B4-BE49-F238E27FC236}">
                <a16:creationId xmlns:a16="http://schemas.microsoft.com/office/drawing/2014/main" id="{2D62D359-201E-6C2B-C39A-05398B436D37}"/>
              </a:ext>
            </a:extLst>
          </p:cNvPr>
          <p:cNvSpPr>
            <a:spLocks noGrp="1"/>
          </p:cNvSpPr>
          <p:nvPr>
            <p:ph type="body" sz="half" idx="15" hasCustomPrompt="1"/>
          </p:nvPr>
        </p:nvSpPr>
        <p:spPr>
          <a:xfrm>
            <a:off x="7860569" y="2688522"/>
            <a:ext cx="3883200" cy="3128991"/>
          </a:xfrm>
        </p:spPr>
        <p:txBody>
          <a:bodyPr/>
          <a:lstStyle>
            <a:lvl1pPr marL="342900" indent="-342900">
              <a:buFont typeface="Arial" panose="020B0604020202020204" pitchFamily="34" charset="0"/>
              <a:buChar char="•"/>
              <a:defRPr sz="22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Punkt</a:t>
            </a:r>
          </a:p>
        </p:txBody>
      </p:sp>
    </p:spTree>
    <p:extLst>
      <p:ext uri="{BB962C8B-B14F-4D97-AF65-F5344CB8AC3E}">
        <p14:creationId xmlns:p14="http://schemas.microsoft.com/office/powerpoint/2010/main" val="2986538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å utfallande bild vit logga med block">
    <p:bg>
      <p:bgPr>
        <a:solidFill>
          <a:srgbClr val="FFEBE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p:nvPr>
        </p:nvSpPr>
        <p:spPr>
          <a:xfrm>
            <a:off x="0" y="0"/>
            <a:ext cx="12192000" cy="6858000"/>
          </a:xfrm>
        </p:spPr>
        <p:txBody>
          <a:bodyPr/>
          <a:lstStyle>
            <a:lvl1pPr marL="0" indent="0" algn="ctr">
              <a:buNone/>
              <a:defRPr sz="1100">
                <a:solidFill>
                  <a:schemeClr val="accent3"/>
                </a:solidFill>
              </a:defRPr>
            </a:lvl1pPr>
          </a:lstStyle>
          <a:p>
            <a:r>
              <a:rPr lang="sv-SE"/>
              <a:t>Klicka på ikonen för att lägga till en bild</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0B366280-E0FB-4999-93E9-BE8398A1CCBF}" type="datetime1">
              <a:rPr lang="sv-SE" smtClean="0"/>
              <a:pPr/>
              <a:t>2024-11-05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10" name="Platshållare för text 3">
            <a:extLst>
              <a:ext uri="{FF2B5EF4-FFF2-40B4-BE49-F238E27FC236}">
                <a16:creationId xmlns:a16="http://schemas.microsoft.com/office/drawing/2014/main" id="{6D7C6E78-6124-E839-CC89-38F3188A7B1F}"/>
              </a:ext>
            </a:extLst>
          </p:cNvPr>
          <p:cNvSpPr>
            <a:spLocks noGrp="1"/>
          </p:cNvSpPr>
          <p:nvPr>
            <p:ph type="body" sz="half" idx="2"/>
          </p:nvPr>
        </p:nvSpPr>
        <p:spPr>
          <a:xfrm>
            <a:off x="218230" y="0"/>
            <a:ext cx="4218856" cy="6610662"/>
          </a:xfrm>
          <a:solidFill>
            <a:schemeClr val="accent2"/>
          </a:solidFill>
        </p:spPr>
        <p:txBody>
          <a:bodyPr/>
          <a:lstStyle>
            <a:lvl1pPr marL="0" indent="0">
              <a:buNone/>
              <a:defRPr sz="20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v-SE" dirty="0"/>
          </a:p>
        </p:txBody>
      </p:sp>
      <p:sp>
        <p:nvSpPr>
          <p:cNvPr id="11" name="Rubrik 1">
            <a:extLst>
              <a:ext uri="{FF2B5EF4-FFF2-40B4-BE49-F238E27FC236}">
                <a16:creationId xmlns:a16="http://schemas.microsoft.com/office/drawing/2014/main" id="{B16DE1DE-6D30-D722-D298-1A0D690F3927}"/>
              </a:ext>
            </a:extLst>
          </p:cNvPr>
          <p:cNvSpPr>
            <a:spLocks noGrp="1"/>
          </p:cNvSpPr>
          <p:nvPr>
            <p:ph type="title" hasCustomPrompt="1"/>
          </p:nvPr>
        </p:nvSpPr>
        <p:spPr>
          <a:xfrm>
            <a:off x="395466" y="1379676"/>
            <a:ext cx="3883200" cy="1237130"/>
          </a:xfrm>
        </p:spPr>
        <p:txBody>
          <a:bodyPr anchor="b">
            <a:noAutofit/>
          </a:bodyPr>
          <a:lstStyle>
            <a:lvl1pPr>
              <a:defRPr sz="4000">
                <a:solidFill>
                  <a:schemeClr val="bg1"/>
                </a:solidFill>
                <a:latin typeface="AvenirNext LT Pro Bold" panose="020B0504020202020204" pitchFamily="34" charset="0"/>
              </a:defRPr>
            </a:lvl1pPr>
          </a:lstStyle>
          <a:p>
            <a:r>
              <a:rPr lang="sv-SE" dirty="0"/>
              <a:t>Rubrik</a:t>
            </a:r>
          </a:p>
        </p:txBody>
      </p:sp>
      <p:sp>
        <p:nvSpPr>
          <p:cNvPr id="12" name="Platshållare för text 3">
            <a:extLst>
              <a:ext uri="{FF2B5EF4-FFF2-40B4-BE49-F238E27FC236}">
                <a16:creationId xmlns:a16="http://schemas.microsoft.com/office/drawing/2014/main" id="{B1D4AA01-1363-9DFE-0FBA-2B8E669BB60E}"/>
              </a:ext>
            </a:extLst>
          </p:cNvPr>
          <p:cNvSpPr>
            <a:spLocks noGrp="1"/>
          </p:cNvSpPr>
          <p:nvPr>
            <p:ph type="body" sz="half" idx="15" hasCustomPrompt="1"/>
          </p:nvPr>
        </p:nvSpPr>
        <p:spPr>
          <a:xfrm>
            <a:off x="395465" y="2688522"/>
            <a:ext cx="3883200" cy="3128991"/>
          </a:xfrm>
        </p:spPr>
        <p:txBody>
          <a:bodyPr/>
          <a:lstStyle>
            <a:lvl1pPr marL="0" indent="0">
              <a:buFont typeface="Arial" panose="020B0604020202020204" pitchFamily="34" charse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7" name="Platshållare för text 10">
            <a:extLst>
              <a:ext uri="{FF2B5EF4-FFF2-40B4-BE49-F238E27FC236}">
                <a16:creationId xmlns:a16="http://schemas.microsoft.com/office/drawing/2014/main" id="{AD81AC03-04C0-6D6E-85D2-2EF894670FF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95460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5"/>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376890"/>
            <a:ext cx="5715000" cy="6104219"/>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08652C4B-B8AE-4DA5-BC52-342EBCBE08BA}"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85297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solidFill>
                  <a:schemeClr val="accent3"/>
                </a:solidFill>
              </a:defRPr>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689410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Rubrikbild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tx1"/>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tx1"/>
                </a:solidFill>
              </a:defRPr>
            </a:lvl1pPr>
          </a:lstStyle>
          <a:p>
            <a:fld id="{3C9CDAC1-0A76-4CCB-B13B-CDEA79253170}" type="datetime1">
              <a:rPr lang="sv-SE" smtClean="0"/>
              <a:pPr/>
              <a:t>2024-11-05</a:t>
            </a:fld>
            <a:endParaRPr lang="sv-SE" dirty="0"/>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622778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vsnittsrubrik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a:solidFill>
                  <a:schemeClr val="tx1"/>
                </a:solidFill>
                <a:latin typeface="AvenirNext LT Pro Regular" panose="020B07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2024-11-05</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308424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vert="horz" lIns="91440" tIns="45720" rIns="91440" bIns="45720" rtlCol="0">
            <a:noAutofit/>
          </a:bodyPr>
          <a:lstStyle>
            <a:lvl1pPr>
              <a:defRPr lang="sv-SE" sz="2200"/>
            </a:lvl1pPr>
          </a:lstStyle>
          <a:p>
            <a:pPr marL="228600" lvl="0" indent="-228600"/>
            <a:r>
              <a:rPr lang="sv-SE" dirty="0"/>
              <a:t>Punkt</a:t>
            </a:r>
          </a:p>
          <a:p>
            <a:pPr marL="228600" lvl="0" indent="-228600"/>
            <a:r>
              <a:rPr lang="sv-SE" dirty="0"/>
              <a:t>Punkt</a:t>
            </a:r>
          </a:p>
          <a:p>
            <a:pPr marL="228600" lvl="0" indent="-228600"/>
            <a:r>
              <a:rPr lang="sv-SE" dirty="0"/>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41E8FB7-B1A9-4218-A760-3AA9472286D6}" type="datetime1">
              <a:rPr lang="sv-SE" smtClean="0"/>
              <a:pPr/>
              <a:t>2024-11-05</a:t>
            </a:fld>
            <a:endParaRPr lang="sv-SE" dirty="0"/>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58063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och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a:lvl1pPr>
          </a:lstStyle>
          <a:p>
            <a:pPr marL="228600" lvl="0" indent="-228600"/>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a:lvl1pPr>
          </a:lstStyle>
          <a:p>
            <a:pPr marL="228600" lvl="0" indent="-228600"/>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2024-11-05</a:t>
            </a:fld>
            <a:endParaRPr lang="sv-SE" dirty="0"/>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847717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a:lvl1pPr>
          </a:lstStyle>
          <a:p>
            <a:pPr marL="228600" lvl="0" indent="-228600"/>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vert="horz" lIns="91440" tIns="45720" rIns="91440" bIns="45720" rtlCol="0">
            <a:noAutofit/>
          </a:bodyPr>
          <a:lstStyle>
            <a:lvl1pPr>
              <a:defRPr lang="sv-SE" sz="2200"/>
            </a:lvl1pPr>
          </a:lstStyle>
          <a:p>
            <a:pPr marL="228600" lvl="0" indent="-228600"/>
            <a:r>
              <a:rPr lang="sv-SE" dirty="0"/>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2024-11-05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185202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2024-11-05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67835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 och mycket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tx1"/>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marL="0" indent="0">
              <a:buNone/>
              <a:defRPr lang="sv-SE" sz="1800"/>
            </a:lvl1pPr>
          </a:lstStyle>
          <a:p>
            <a:pPr marL="228600" lvl="0" indent="-228600"/>
            <a:r>
              <a:rPr lang="sv-SE" dirty="0"/>
              <a:t>Text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31009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1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defRPr>
            </a:lvl1pPr>
          </a:lstStyle>
          <a:p>
            <a:r>
              <a:rPr lang="sv-SE" dirty="0"/>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AvenirNext LT Pro Regular"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2024-11-05</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dirty="0"/>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9" name="Rektangel 8">
            <a:extLst>
              <a:ext uri="{FF2B5EF4-FFF2-40B4-BE49-F238E27FC236}">
                <a16:creationId xmlns:a16="http://schemas.microsoft.com/office/drawing/2014/main" id="{71DCAE3A-3628-AA66-EE6F-ACBB01D59A31}"/>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a:extLst>
              <a:ext uri="{FF2B5EF4-FFF2-40B4-BE49-F238E27FC236}">
                <a16:creationId xmlns:a16="http://schemas.microsoft.com/office/drawing/2014/main" id="{E0A9DF07-650B-EA03-2AC8-F9788F6C70C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2680019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vsnittsrubrik 1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accent3"/>
                </a:solidFill>
              </a:defRPr>
            </a:lvl1pPr>
          </a:lstStyle>
          <a:p>
            <a:r>
              <a:rPr lang="sv-SE" dirty="0"/>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6E9020EF-984C-486A-898E-1ED7325E1C64}" type="datetime1">
              <a:rPr lang="sv-SE" smtClean="0"/>
              <a:pPr/>
              <a:t>2024-11-05</a:t>
            </a:fld>
            <a:endParaRPr lang="sv-SE"/>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Rektangel 6">
            <a:extLst>
              <a:ext uri="{FF2B5EF4-FFF2-40B4-BE49-F238E27FC236}">
                <a16:creationId xmlns:a16="http://schemas.microsoft.com/office/drawing/2014/main" id="{E02A5F06-A57A-2368-EC74-BCE598B2B4D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DB6F0DDD-E13C-73A1-C740-024489736CA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046074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utfallande bild">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2496677"/>
            <a:ext cx="4860396" cy="1237130"/>
          </a:xfrm>
        </p:spPr>
        <p:txBody>
          <a:bodyPr anchor="t">
            <a:noAutofit/>
          </a:bodyPr>
          <a:lstStyle>
            <a:lvl1pPr>
              <a:defRPr sz="5600">
                <a:solidFill>
                  <a:schemeClr val="accent5"/>
                </a:solidFill>
              </a:defRPr>
            </a:lvl1pPr>
          </a:lstStyle>
          <a:p>
            <a:r>
              <a:rPr lang="sv-SE" dirty="0"/>
              <a:t>Rubrik</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096000" y="0"/>
            <a:ext cx="6096000" cy="6858000"/>
          </a:xfrm>
        </p:spPr>
        <p:txBody>
          <a:bodyPr>
            <a:normAutofit/>
          </a:bodyPr>
          <a:lstStyle>
            <a:lvl1pPr marL="0" indent="0" algn="ctr">
              <a:buNone/>
              <a:defRPr sz="110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5D05FCD3-3492-4FFB-A5C1-DA3BA36D4976}" type="datetime1">
              <a:rPr lang="sv-SE" smtClean="0"/>
              <a:pPr/>
              <a:t>2024-11-05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903238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3"/>
                </a:solidFill>
              </a:defRPr>
            </a:lvl1pPr>
          </a:lstStyle>
          <a:p>
            <a:r>
              <a:rPr lang="sv-SE" dirty="0"/>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a:p>
            <a:pPr marL="228600" lvl="0" indent="-228600"/>
            <a:r>
              <a:rPr lang="sv-SE"/>
              <a:t>Punkt</a:t>
            </a:r>
          </a:p>
          <a:p>
            <a:pPr marL="228600" lvl="0" indent="-228600"/>
            <a:r>
              <a:rPr lang="sv-SE"/>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141E8FB7-B1A9-4218-A760-3AA9472286D6}" type="datetime1">
              <a:rPr lang="sv-SE" smtClean="0"/>
              <a:pPr/>
              <a:t>2024-11-05</a:t>
            </a:fld>
            <a:endParaRPr lang="sv-SE" dirty="0"/>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7" name="Rektangel 6">
            <a:extLst>
              <a:ext uri="{FF2B5EF4-FFF2-40B4-BE49-F238E27FC236}">
                <a16:creationId xmlns:a16="http://schemas.microsoft.com/office/drawing/2014/main" id="{16D812B9-F6A9-571C-D1A1-7D9617D65E8F}"/>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95D3BEF7-130A-3CB2-523D-66CDDAC9628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7100505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och två delar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72E1B-B133-D852-FA5E-6CF91C0A743F}"/>
              </a:ext>
            </a:extLst>
          </p:cNvPr>
          <p:cNvSpPr>
            <a:spLocks noGrp="1"/>
          </p:cNvSpPr>
          <p:nvPr>
            <p:ph type="title" hasCustomPrompt="1"/>
          </p:nvPr>
        </p:nvSpPr>
        <p:spPr>
          <a:xfrm>
            <a:off x="839788" y="2395569"/>
            <a:ext cx="9269507" cy="720000"/>
          </a:xfrm>
        </p:spPr>
        <p:txBody>
          <a:bodyPr anchor="b">
            <a:noAutofit/>
          </a:bodyPr>
          <a:lstStyle>
            <a:lvl1pPr>
              <a:defRPr sz="4000">
                <a:solidFill>
                  <a:schemeClr val="accent3"/>
                </a:solidFill>
              </a:defRPr>
            </a:lvl1pPr>
          </a:lstStyle>
          <a:p>
            <a:r>
              <a:rPr lang="sv-SE" dirty="0"/>
              <a:t>Rubrik</a:t>
            </a:r>
          </a:p>
        </p:txBody>
      </p:sp>
      <p:sp>
        <p:nvSpPr>
          <p:cNvPr id="3" name="Platshållare för innehåll 2">
            <a:extLst>
              <a:ext uri="{FF2B5EF4-FFF2-40B4-BE49-F238E27FC236}">
                <a16:creationId xmlns:a16="http://schemas.microsoft.com/office/drawing/2014/main" id="{E143A7C1-BC47-B385-A7EA-1115FD3270B1}"/>
              </a:ext>
            </a:extLst>
          </p:cNvPr>
          <p:cNvSpPr>
            <a:spLocks noGrp="1"/>
          </p:cNvSpPr>
          <p:nvPr>
            <p:ph sz="half" idx="1" hasCustomPrompt="1"/>
          </p:nvPr>
        </p:nvSpPr>
        <p:spPr>
          <a:xfrm>
            <a:off x="839788" y="3187287"/>
            <a:ext cx="4482354" cy="3121306"/>
          </a:xfrm>
        </p:spPr>
        <p:txBody>
          <a:bodyPr vert="horz" lIns="91440" tIns="45720" rIns="91440" bIns="45720" rtlCol="0">
            <a:noAutofit/>
          </a:bodyPr>
          <a:lstStyle>
            <a:lvl1pPr>
              <a:defRPr lang="sv-SE" sz="2200">
                <a:solidFill>
                  <a:schemeClr val="accent3"/>
                </a:solidFill>
              </a:defRPr>
            </a:lvl1pPr>
          </a:lstStyle>
          <a:p>
            <a:pPr marL="228600" lvl="0" indent="-228600"/>
            <a:r>
              <a:rPr lang="sv-SE" dirty="0"/>
              <a:t>Punkt</a:t>
            </a:r>
          </a:p>
        </p:txBody>
      </p:sp>
      <p:sp>
        <p:nvSpPr>
          <p:cNvPr id="4" name="Platshållare för innehåll 3">
            <a:extLst>
              <a:ext uri="{FF2B5EF4-FFF2-40B4-BE49-F238E27FC236}">
                <a16:creationId xmlns:a16="http://schemas.microsoft.com/office/drawing/2014/main" id="{5462D343-5512-7D1A-E5F0-0443C4FC3D0B}"/>
              </a:ext>
            </a:extLst>
          </p:cNvPr>
          <p:cNvSpPr>
            <a:spLocks noGrp="1"/>
          </p:cNvSpPr>
          <p:nvPr>
            <p:ph sz="half" idx="2" hasCustomPrompt="1"/>
          </p:nvPr>
        </p:nvSpPr>
        <p:spPr>
          <a:xfrm>
            <a:off x="5626941" y="3187285"/>
            <a:ext cx="4482354" cy="3121307"/>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5" name="Platshållare för datum 4">
            <a:extLst>
              <a:ext uri="{FF2B5EF4-FFF2-40B4-BE49-F238E27FC236}">
                <a16:creationId xmlns:a16="http://schemas.microsoft.com/office/drawing/2014/main" id="{9E8547E8-12A7-D55F-7BF4-86CC4F46EA04}"/>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FA75368C-E857-4853-8A57-271882899160}" type="datetime1">
              <a:rPr lang="sv-SE" smtClean="0"/>
              <a:pPr/>
              <a:t>2024-11-05</a:t>
            </a:fld>
            <a:endParaRPr lang="sv-SE"/>
          </a:p>
        </p:txBody>
      </p:sp>
      <p:sp>
        <p:nvSpPr>
          <p:cNvPr id="6" name="Platshållare för sidfot 5">
            <a:extLst>
              <a:ext uri="{FF2B5EF4-FFF2-40B4-BE49-F238E27FC236}">
                <a16:creationId xmlns:a16="http://schemas.microsoft.com/office/drawing/2014/main" id="{9C135277-882F-7071-2BB3-1B15EEFFE8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B2617A05-34F8-185F-DE57-86C010D7FF2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
        <p:nvSpPr>
          <p:cNvPr id="8" name="Rektangel 7">
            <a:extLst>
              <a:ext uri="{FF2B5EF4-FFF2-40B4-BE49-F238E27FC236}">
                <a16:creationId xmlns:a16="http://schemas.microsoft.com/office/drawing/2014/main" id="{8E75080E-8CC5-BCE8-E07D-BCE231AD17CE}"/>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DC08BD5B-DB82-C368-6D6C-E2CBFC0B615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1159314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underrubrik och två delar - rosa">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solidFill>
                  <a:schemeClr val="accent3"/>
                </a:solidFill>
              </a:defRPr>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a:solidFill>
                  <a:schemeClr val="accent3"/>
                </a:solidFill>
              </a:defRPr>
            </a:lvl1pPr>
          </a:lstStyle>
          <a:p>
            <a:pPr marL="228600" lvl="0" indent="-228600"/>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solidFill>
                  <a:schemeClr val="accent3"/>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vert="horz" lIns="91440" tIns="45720" rIns="91440" bIns="45720" rtlCol="0">
            <a:noAutofit/>
          </a:bodyPr>
          <a:lstStyle>
            <a:lvl1pPr>
              <a:defRPr lang="sv-SE" sz="2200">
                <a:solidFill>
                  <a:schemeClr val="accent3"/>
                </a:solidFill>
              </a:defRPr>
            </a:lvl1pPr>
          </a:lstStyle>
          <a:p>
            <a:pPr marL="228600" lvl="0" indent="-22860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lvl1pPr>
              <a:defRPr>
                <a:solidFill>
                  <a:schemeClr val="accent3"/>
                </a:solidFill>
              </a:defRPr>
            </a:lvl1pPr>
          </a:lstStyle>
          <a:p>
            <a:fld id="{7F208342-5794-471C-9928-C29A6B39020D}" type="datetime1">
              <a:rPr lang="sv-SE" smtClean="0"/>
              <a:pPr/>
              <a:t>2024-11-05</a:t>
            </a:fld>
            <a:endParaRPr lang="sv-SE" dirty="0"/>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lvl1pPr>
              <a:defRPr>
                <a:solidFill>
                  <a:schemeClr val="accent3"/>
                </a:solidFill>
              </a:defRPr>
            </a:lvl1p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lvl1pPr>
              <a:defRPr>
                <a:solidFill>
                  <a:schemeClr val="accent3"/>
                </a:solidFill>
              </a:defRPr>
            </a:lvl1pPr>
          </a:lstStyle>
          <a:p>
            <a:fld id="{0EA8761A-F05C-4F01-AE76-2EF79F772060}" type="slidenum">
              <a:rPr lang="sv-SE" smtClean="0"/>
              <a:pPr/>
              <a:t>‹#›</a:t>
            </a:fld>
            <a:endParaRPr lang="sv-SE"/>
          </a:p>
        </p:txBody>
      </p:sp>
      <p:sp>
        <p:nvSpPr>
          <p:cNvPr id="10" name="Rektangel 9">
            <a:extLst>
              <a:ext uri="{FF2B5EF4-FFF2-40B4-BE49-F238E27FC236}">
                <a16:creationId xmlns:a16="http://schemas.microsoft.com/office/drawing/2014/main" id="{59152872-06B6-26CB-75F6-53668215E8C0}"/>
              </a:ext>
            </a:extLst>
          </p:cNvPr>
          <p:cNvSpPr/>
          <p:nvPr userDrawn="1"/>
        </p:nvSpPr>
        <p:spPr>
          <a:xfrm>
            <a:off x="407892" y="311234"/>
            <a:ext cx="430307" cy="547200"/>
          </a:xfrm>
          <a:prstGeom prst="rect">
            <a:avLst/>
          </a:prstGeom>
          <a:solidFill>
            <a:srgbClr val="FFE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a:extLst>
              <a:ext uri="{FF2B5EF4-FFF2-40B4-BE49-F238E27FC236}">
                <a16:creationId xmlns:a16="http://schemas.microsoft.com/office/drawing/2014/main" id="{3490D183-736B-01C7-1E11-2F160058BA2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67421"/>
          <a:stretch/>
        </p:blipFill>
        <p:spPr>
          <a:xfrm>
            <a:off x="407892" y="311234"/>
            <a:ext cx="430307" cy="547200"/>
          </a:xfrm>
          <a:prstGeom prst="rect">
            <a:avLst/>
          </a:prstGeom>
        </p:spPr>
      </p:pic>
    </p:spTree>
    <p:extLst>
      <p:ext uri="{BB962C8B-B14F-4D97-AF65-F5344CB8AC3E}">
        <p14:creationId xmlns:p14="http://schemas.microsoft.com/office/powerpoint/2010/main" val="82363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DFEF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B7ECA-1D98-5941-0D9F-78A0DEE61274}"/>
              </a:ext>
            </a:extLst>
          </p:cNvPr>
          <p:cNvSpPr>
            <a:spLocks noGrp="1"/>
          </p:cNvSpPr>
          <p:nvPr>
            <p:ph type="title" hasCustomPrompt="1"/>
          </p:nvPr>
        </p:nvSpPr>
        <p:spPr>
          <a:xfrm>
            <a:off x="839788" y="1878439"/>
            <a:ext cx="7313612" cy="1237130"/>
          </a:xfrm>
        </p:spPr>
        <p:txBody>
          <a:bodyPr anchor="b">
            <a:noAutofit/>
          </a:bodyPr>
          <a:lstStyle>
            <a:lvl1pPr>
              <a:defRPr sz="4000">
                <a:solidFill>
                  <a:schemeClr val="accent5"/>
                </a:solidFill>
              </a:defRPr>
            </a:lvl1pPr>
          </a:lstStyle>
          <a:p>
            <a:r>
              <a:rPr lang="sv-SE" dirty="0"/>
              <a:t>Rubrik</a:t>
            </a:r>
          </a:p>
        </p:txBody>
      </p:sp>
      <p:sp>
        <p:nvSpPr>
          <p:cNvPr id="3" name="Platshållare för innehåll 2">
            <a:extLst>
              <a:ext uri="{FF2B5EF4-FFF2-40B4-BE49-F238E27FC236}">
                <a16:creationId xmlns:a16="http://schemas.microsoft.com/office/drawing/2014/main" id="{FA403C0F-160C-B65B-3871-2ACB32EB2886}"/>
              </a:ext>
            </a:extLst>
          </p:cNvPr>
          <p:cNvSpPr>
            <a:spLocks noGrp="1"/>
          </p:cNvSpPr>
          <p:nvPr>
            <p:ph idx="1" hasCustomPrompt="1"/>
          </p:nvPr>
        </p:nvSpPr>
        <p:spPr>
          <a:xfrm>
            <a:off x="839787" y="3187285"/>
            <a:ext cx="7313612" cy="3113623"/>
          </a:xfrm>
        </p:spPr>
        <p:txBody>
          <a:bodyPr>
            <a:noAutofit/>
          </a:bodyPr>
          <a:lstStyle>
            <a:lvl1pPr>
              <a:spcBef>
                <a:spcPts val="1400"/>
              </a:spcBef>
              <a:buSzPct val="100000"/>
              <a:defRPr sz="2200">
                <a:solidFill>
                  <a:schemeClr val="accent5"/>
                </a:solidFill>
              </a:defRPr>
            </a:lvl1pPr>
            <a:lvl2pPr>
              <a:buSzPct val="120000"/>
              <a:defRPr/>
            </a:lvl2pPr>
            <a:lvl3pPr>
              <a:buSzPct val="120000"/>
              <a:defRPr/>
            </a:lvl3pPr>
            <a:lvl4pPr>
              <a:buSzPct val="120000"/>
              <a:defRPr/>
            </a:lvl4pPr>
            <a:lvl5pPr>
              <a:buSzPct val="120000"/>
              <a:defRPr/>
            </a:lvl5pPr>
          </a:lstStyle>
          <a:p>
            <a:pPr lvl="0"/>
            <a:r>
              <a:rPr lang="sv-SE" dirty="0"/>
              <a:t>Punkt</a:t>
            </a:r>
          </a:p>
          <a:p>
            <a:pPr lvl="0"/>
            <a:r>
              <a:rPr lang="sv-SE" dirty="0"/>
              <a:t>Punkt</a:t>
            </a:r>
          </a:p>
          <a:p>
            <a:pPr lvl="0"/>
            <a:r>
              <a:rPr lang="sv-SE" dirty="0"/>
              <a:t>Punkt</a:t>
            </a:r>
          </a:p>
        </p:txBody>
      </p:sp>
      <p:sp>
        <p:nvSpPr>
          <p:cNvPr id="4" name="Platshållare för datum 3">
            <a:extLst>
              <a:ext uri="{FF2B5EF4-FFF2-40B4-BE49-F238E27FC236}">
                <a16:creationId xmlns:a16="http://schemas.microsoft.com/office/drawing/2014/main" id="{C7F3B261-C52E-8B45-0008-0B077F1D4BA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5"/>
                </a:solidFill>
              </a:defRPr>
            </a:lvl1pPr>
          </a:lstStyle>
          <a:p>
            <a:fld id="{141E8FB7-B1A9-4218-A760-3AA9472286D6}" type="datetime1">
              <a:rPr lang="sv-SE" smtClean="0"/>
              <a:pPr/>
              <a:t>2024-11-05</a:t>
            </a:fld>
            <a:endParaRPr lang="sv-SE"/>
          </a:p>
        </p:txBody>
      </p:sp>
      <p:sp>
        <p:nvSpPr>
          <p:cNvPr id="5" name="Platshållare för sidfot 4">
            <a:extLst>
              <a:ext uri="{FF2B5EF4-FFF2-40B4-BE49-F238E27FC236}">
                <a16:creationId xmlns:a16="http://schemas.microsoft.com/office/drawing/2014/main" id="{8388B7B5-EF69-3921-497E-15058B57C78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5"/>
                </a:solidFill>
              </a:defRPr>
            </a:lvl1pPr>
          </a:lstStyle>
          <a:p>
            <a:r>
              <a:rPr lang="sv-SE"/>
              <a:t>Sidfottext</a:t>
            </a:r>
          </a:p>
        </p:txBody>
      </p:sp>
      <p:sp>
        <p:nvSpPr>
          <p:cNvPr id="6" name="Platshållare för bildnummer 5">
            <a:extLst>
              <a:ext uri="{FF2B5EF4-FFF2-40B4-BE49-F238E27FC236}">
                <a16:creationId xmlns:a16="http://schemas.microsoft.com/office/drawing/2014/main" id="{CA6B7F78-AA47-C9DF-0094-9C1331DD59C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5"/>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0060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FEFEB"/>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5"/>
                </a:solidFill>
                <a:latin typeface="AvenirNext LT Pro Regular" panose="020B0504020202020204" pitchFamily="34" charset="77"/>
              </a:defRPr>
            </a:lvl1pPr>
          </a:lstStyle>
          <a:p>
            <a:fld id="{5F6B0470-A8C6-4E2F-A7E4-2127E15D3394}" type="datetime1">
              <a:rPr lang="sv-SE" smtClean="0"/>
              <a:pPr/>
              <a:t>2024-11-05</a:t>
            </a:fld>
            <a:endParaRPr lang="sv-SE" dirty="0"/>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5"/>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5"/>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72247015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6" r:id="rId11"/>
    <p:sldLayoutId id="2147483802" r:id="rId12"/>
    <p:sldLayoutId id="2147483803" r:id="rId13"/>
    <p:sldLayoutId id="2147483757" r:id="rId14"/>
    <p:sldLayoutId id="2147483758" r:id="rId15"/>
    <p:sldLayoutId id="2147483754" r:id="rId16"/>
    <p:sldLayoutId id="2147483753" r:id="rId17"/>
    <p:sldLayoutId id="2147483801" r:id="rId18"/>
    <p:sldLayoutId id="2147483759" r:id="rId19"/>
    <p:sldLayoutId id="2147483760" r:id="rId20"/>
    <p:sldLayoutId id="2147483799" r:id="rId21"/>
    <p:sldLayoutId id="2147483800" r:id="rId22"/>
    <p:sldLayoutId id="2147483900" r:id="rId23"/>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venirNext LT Pro Bol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5"/>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2EB"/>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tx1"/>
                </a:solidFill>
                <a:latin typeface="AvenirNext LT Pro Regular" panose="020B0504020202020204" pitchFamily="34" charset="77"/>
              </a:defRPr>
            </a:lvl1pPr>
          </a:lstStyle>
          <a:p>
            <a:fld id="{5F6B0470-A8C6-4E2F-A7E4-2127E15D3394}" type="datetime1">
              <a:rPr lang="sv-SE" smtClean="0"/>
              <a:pPr/>
              <a:t>2024-11-05</a:t>
            </a:fld>
            <a:endParaRPr lang="sv-SE" dirty="0"/>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tx1"/>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tx1"/>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0361799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99" r:id="rId23"/>
    <p:sldLayoutId id="2147483901" r:id="rId24"/>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AvenirNext LT Pro Bol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tx1"/>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BE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accent3"/>
                </a:solidFill>
                <a:latin typeface="AvenirNext LT Pro Regular" panose="020B0504020202020204" pitchFamily="34" charset="77"/>
              </a:defRPr>
            </a:lvl1pPr>
          </a:lstStyle>
          <a:p>
            <a:fld id="{5F6B0470-A8C6-4E2F-A7E4-2127E15D3394}" type="datetime1">
              <a:rPr lang="sv-SE" smtClean="0"/>
              <a:pPr/>
              <a:t>2024-11-05</a:t>
            </a:fld>
            <a:endParaRPr lang="sv-SE" dirty="0"/>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accent3"/>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accent3"/>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319879216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98" r:id="rId23"/>
  </p:sldLayoutIdLst>
  <p:hf sldNum="0" hdr="0" ftr="0" dt="0"/>
  <p:txStyles>
    <p:titleStyle>
      <a:lvl1pPr algn="l" defTabSz="914400" rtl="0" eaLnBrk="1" latinLnBrk="0" hangingPunct="1">
        <a:lnSpc>
          <a:spcPct val="90000"/>
        </a:lnSpc>
        <a:spcBef>
          <a:spcPct val="0"/>
        </a:spcBef>
        <a:buNone/>
        <a:defRPr sz="4400" b="1" i="0"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2pPr>
      <a:lvl3pPr marL="11430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3pPr>
      <a:lvl4pPr marL="16002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2200" b="0" i="0" kern="1200">
          <a:solidFill>
            <a:schemeClr val="accent3"/>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793E63-731C-4489-4423-CB81F6C74B49}"/>
              </a:ext>
            </a:extLst>
          </p:cNvPr>
          <p:cNvSpPr>
            <a:spLocks noGrp="1"/>
          </p:cNvSpPr>
          <p:nvPr>
            <p:ph type="title"/>
          </p:nvPr>
        </p:nvSpPr>
        <p:spPr>
          <a:xfrm>
            <a:off x="839788" y="1125080"/>
            <a:ext cx="7313612" cy="123713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0994848-5D29-B231-E352-88E611499AED}"/>
              </a:ext>
            </a:extLst>
          </p:cNvPr>
          <p:cNvSpPr>
            <a:spLocks noGrp="1"/>
          </p:cNvSpPr>
          <p:nvPr>
            <p:ph type="body" idx="1"/>
          </p:nvPr>
        </p:nvSpPr>
        <p:spPr>
          <a:xfrm>
            <a:off x="839788" y="2528048"/>
            <a:ext cx="7313612" cy="3233364"/>
          </a:xfrm>
          <a:prstGeom prst="rect">
            <a:avLst/>
          </a:prstGeom>
        </p:spPr>
        <p:txBody>
          <a:bodyPr vert="horz" lIns="91440" tIns="45720" rIns="91440" bIns="45720" rtlCol="0">
            <a:noAutofit/>
          </a:bodyPr>
          <a:lstStyle/>
          <a:p>
            <a:pPr marL="228600" lvl="0" indent="-228600"/>
            <a:r>
              <a:rPr lang="sv-SE" dirty="0"/>
              <a:t>Klicka här för att ändra format på bakgrundstexten</a:t>
            </a:r>
          </a:p>
          <a:p>
            <a:pPr marL="685800" lvl="1" indent="-228600"/>
            <a:r>
              <a:rPr lang="sv-SE" dirty="0"/>
              <a:t>Nivå två</a:t>
            </a:r>
          </a:p>
          <a:p>
            <a:pPr marL="1143000" lvl="2" indent="-228600"/>
            <a:r>
              <a:rPr lang="sv-SE" dirty="0"/>
              <a:t>Nivå tre</a:t>
            </a:r>
          </a:p>
          <a:p>
            <a:pPr marL="1600200" lvl="3" indent="-228600"/>
            <a:r>
              <a:rPr lang="sv-SE" dirty="0"/>
              <a:t>Nivå fyra</a:t>
            </a:r>
          </a:p>
          <a:p>
            <a:pPr marL="2057400" lvl="4" indent="-228600"/>
            <a:r>
              <a:rPr lang="sv-SE" dirty="0"/>
              <a:t>Nivå fem</a:t>
            </a:r>
          </a:p>
        </p:txBody>
      </p:sp>
      <p:sp>
        <p:nvSpPr>
          <p:cNvPr id="4" name="Platshållare för datum 3">
            <a:extLst>
              <a:ext uri="{FF2B5EF4-FFF2-40B4-BE49-F238E27FC236}">
                <a16:creationId xmlns:a16="http://schemas.microsoft.com/office/drawing/2014/main" id="{8127DD33-0436-F20A-421B-A429BA7D8168}"/>
              </a:ext>
            </a:extLst>
          </p:cNvPr>
          <p:cNvSpPr>
            <a:spLocks noGrp="1"/>
          </p:cNvSpPr>
          <p:nvPr>
            <p:ph type="dt" sz="half" idx="2"/>
          </p:nvPr>
        </p:nvSpPr>
        <p:spPr>
          <a:xfrm>
            <a:off x="160083" y="6364203"/>
            <a:ext cx="1051295" cy="365125"/>
          </a:xfrm>
          <a:prstGeom prst="rect">
            <a:avLst/>
          </a:prstGeom>
        </p:spPr>
        <p:txBody>
          <a:bodyPr vert="horz" lIns="91440" tIns="45720" rIns="91440" bIns="45720" rtlCol="0" anchor="ctr"/>
          <a:lstStyle>
            <a:lvl1pPr algn="l">
              <a:defRPr sz="1200" b="0" i="0">
                <a:solidFill>
                  <a:schemeClr val="tx1"/>
                </a:solidFill>
                <a:latin typeface="AvenirNext LT Pro Regular" panose="020B0504020202020204" pitchFamily="34" charset="77"/>
              </a:defRPr>
            </a:lvl1pPr>
          </a:lstStyle>
          <a:p>
            <a:fld id="{5F6B0470-A8C6-4E2F-A7E4-2127E15D3394}" type="datetime1">
              <a:rPr lang="sv-SE" smtClean="0"/>
              <a:pPr/>
              <a:t>2024-11-05</a:t>
            </a:fld>
            <a:endParaRPr lang="sv-SE"/>
          </a:p>
        </p:txBody>
      </p:sp>
      <p:sp>
        <p:nvSpPr>
          <p:cNvPr id="5" name="Platshållare för sidfot 4">
            <a:extLst>
              <a:ext uri="{FF2B5EF4-FFF2-40B4-BE49-F238E27FC236}">
                <a16:creationId xmlns:a16="http://schemas.microsoft.com/office/drawing/2014/main" id="{42673166-732E-ACFA-4AD6-5CBD34564C29}"/>
              </a:ext>
            </a:extLst>
          </p:cNvPr>
          <p:cNvSpPr>
            <a:spLocks noGrp="1"/>
          </p:cNvSpPr>
          <p:nvPr>
            <p:ph type="ftr" sz="quarter" idx="3"/>
          </p:nvPr>
        </p:nvSpPr>
        <p:spPr>
          <a:xfrm>
            <a:off x="1538008" y="6365427"/>
            <a:ext cx="3360626" cy="365125"/>
          </a:xfrm>
          <a:prstGeom prst="rect">
            <a:avLst/>
          </a:prstGeom>
        </p:spPr>
        <p:txBody>
          <a:bodyPr vert="horz" lIns="91440" tIns="45720" rIns="91440" bIns="45720" rtlCol="0" anchor="ctr"/>
          <a:lstStyle>
            <a:lvl1pPr algn="ctr">
              <a:defRPr sz="1200" b="0" i="0">
                <a:solidFill>
                  <a:schemeClr val="tx1"/>
                </a:solidFill>
                <a:latin typeface="AvenirNext LT Pro Regular" panose="020B0504020202020204" pitchFamily="34" charset="77"/>
              </a:defRPr>
            </a:lvl1pPr>
          </a:lstStyle>
          <a:p>
            <a:r>
              <a:rPr lang="sv-SE"/>
              <a:t>Sidfottext</a:t>
            </a:r>
          </a:p>
        </p:txBody>
      </p:sp>
      <p:sp>
        <p:nvSpPr>
          <p:cNvPr id="6" name="Platshållare för bildnummer 5">
            <a:extLst>
              <a:ext uri="{FF2B5EF4-FFF2-40B4-BE49-F238E27FC236}">
                <a16:creationId xmlns:a16="http://schemas.microsoft.com/office/drawing/2014/main" id="{8D9851D9-8275-AE40-1CCB-78CA6FA4CE11}"/>
              </a:ext>
            </a:extLst>
          </p:cNvPr>
          <p:cNvSpPr>
            <a:spLocks noGrp="1"/>
          </p:cNvSpPr>
          <p:nvPr>
            <p:ph type="sldNum" sz="quarter" idx="4"/>
          </p:nvPr>
        </p:nvSpPr>
        <p:spPr>
          <a:xfrm>
            <a:off x="11530910" y="6364203"/>
            <a:ext cx="501007" cy="365125"/>
          </a:xfrm>
          <a:prstGeom prst="rect">
            <a:avLst/>
          </a:prstGeom>
        </p:spPr>
        <p:txBody>
          <a:bodyPr vert="horz" lIns="91440" tIns="45720" rIns="91440" bIns="45720" rtlCol="0" anchor="ctr"/>
          <a:lstStyle>
            <a:lvl1pPr algn="r">
              <a:defRPr sz="1200" b="0" i="0">
                <a:solidFill>
                  <a:schemeClr val="tx1"/>
                </a:solidFill>
                <a:latin typeface="AvenirNext LT Pro Regular" panose="020B0504020202020204" pitchFamily="34" charset="77"/>
              </a:defRPr>
            </a:lvl1pPr>
          </a:lstStyle>
          <a:p>
            <a:fld id="{0EA8761A-F05C-4F01-AE76-2EF79F772060}" type="slidenum">
              <a:rPr lang="sv-SE" smtClean="0"/>
              <a:pPr/>
              <a:t>‹#›</a:t>
            </a:fld>
            <a:endParaRPr lang="sv-SE"/>
          </a:p>
        </p:txBody>
      </p:sp>
      <p:pic>
        <p:nvPicPr>
          <p:cNvPr id="8" name="Bildobjekt 7" descr="Logotyp för Sveriges kommuner och regioner.">
            <a:extLst>
              <a:ext uri="{FF2B5EF4-FFF2-40B4-BE49-F238E27FC236}">
                <a16:creationId xmlns:a16="http://schemas.microsoft.com/office/drawing/2014/main" id="{820A498F-3CFE-A810-03F3-C4E9E84161D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892" y="311234"/>
            <a:ext cx="1332000" cy="551506"/>
          </a:xfrm>
          <a:prstGeom prst="rect">
            <a:avLst/>
          </a:prstGeom>
        </p:spPr>
      </p:pic>
    </p:spTree>
    <p:extLst>
      <p:ext uri="{BB962C8B-B14F-4D97-AF65-F5344CB8AC3E}">
        <p14:creationId xmlns:p14="http://schemas.microsoft.com/office/powerpoint/2010/main" val="994931010"/>
      </p:ext>
    </p:extLst>
  </p:cSld>
  <p:clrMap bg1="lt1" tx1="dk1" bg2="lt2" tx2="dk2" accent1="accent1" accent2="accent2" accent3="accent3" accent4="accent4" accent5="accent5" accent6="accent6" hlink="hlink" folHlink="folHlink"/>
  <p:sldLayoutIdLst>
    <p:sldLayoutId id="2147483851" r:id="rId1"/>
    <p:sldLayoutId id="2147483855" r:id="rId2"/>
    <p:sldLayoutId id="2147483859" r:id="rId3"/>
    <p:sldLayoutId id="2147483864" r:id="rId4"/>
    <p:sldLayoutId id="2147483865" r:id="rId5"/>
    <p:sldLayoutId id="2147483866" r:id="rId6"/>
    <p:sldLayoutId id="2147483897" r:id="rId7"/>
    <p:sldLayoutId id="2147483892" r:id="rId8"/>
    <p:sldLayoutId id="2147483893" r:id="rId9"/>
    <p:sldLayoutId id="2147483894" r:id="rId10"/>
    <p:sldLayoutId id="2147483895" r:id="rId11"/>
    <p:sldLayoutId id="2147483896" r:id="rId12"/>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AvenirNext LT Pro Bold" panose="020B0504020202020204" pitchFamily="34" charset="0"/>
          <a:ea typeface="+mj-ea"/>
          <a:cs typeface="+mj-cs"/>
        </a:defRPr>
      </a:lvl1pPr>
    </p:titleStyle>
    <p:bodyStyle>
      <a:lvl1pPr marL="457200" indent="-457200" algn="l" defTabSz="914400" rtl="0" eaLnBrk="1" latinLnBrk="0" hangingPunct="1">
        <a:lnSpc>
          <a:spcPct val="90000"/>
        </a:lnSpc>
        <a:spcBef>
          <a:spcPts val="10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1pPr>
      <a:lvl2pPr marL="9144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2pPr>
      <a:lvl3pPr marL="13716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3pPr>
      <a:lvl4pPr marL="18288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4pPr>
      <a:lvl5pPr marL="2286000" indent="-457200" algn="l" defTabSz="914400" rtl="0" eaLnBrk="1" latinLnBrk="0" hangingPunct="1">
        <a:lnSpc>
          <a:spcPct val="90000"/>
        </a:lnSpc>
        <a:spcBef>
          <a:spcPts val="500"/>
        </a:spcBef>
        <a:buSzPct val="100000"/>
        <a:buFont typeface="Arial" panose="020B0604020202020204" pitchFamily="34" charset="0"/>
        <a:buChar char="•"/>
        <a:defRPr lang="sv-SE" sz="2200" b="0" i="0" kern="1200">
          <a:solidFill>
            <a:schemeClr val="tx1"/>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skr.se/skr/tjanster/rapporterochskrifter/publikationer/40stegforetttryggaresamhalle.84830.html"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hyperlink" Target="https://skr.se/skr/demokratiledningstyrning/hotmotdemokratiochsamhallssystem/valfardsbrottslighet.377.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4-9-9224.pdf"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eringen.se/contentassets/0af0d351f09440ca94dcf0cde5ccbd05/okat-informationsutbyte-mellan-myndigheter-sou-202463.pdf" TargetMode="External"/><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hyperlink" Target="https://www.regeringen.se/rattsliga-dokument/departementsserien-och-promemorior/2024/10/ds-20242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hyperlink" Target="mailto:christina.kiernan@skr.se"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099BBD-ABB0-F751-B48C-44F5E8AA1FEB}"/>
              </a:ext>
            </a:extLst>
          </p:cNvPr>
          <p:cNvSpPr>
            <a:spLocks noGrp="1"/>
          </p:cNvSpPr>
          <p:nvPr>
            <p:ph type="title"/>
          </p:nvPr>
        </p:nvSpPr>
        <p:spPr>
          <a:xfrm>
            <a:off x="835843" y="2191869"/>
            <a:ext cx="5256212" cy="1237130"/>
          </a:xfrm>
        </p:spPr>
        <p:txBody>
          <a:bodyPr/>
          <a:lstStyle/>
          <a:p>
            <a:r>
              <a:rPr lang="sv-SE" sz="3600" dirty="0"/>
              <a:t>Välfärdsbrottslighet och otillåten påverkan</a:t>
            </a:r>
            <a:br>
              <a:rPr lang="sv-SE" sz="3600" dirty="0"/>
            </a:br>
            <a:endParaRPr lang="sv-SE" sz="3600" dirty="0"/>
          </a:p>
        </p:txBody>
      </p:sp>
      <p:sp>
        <p:nvSpPr>
          <p:cNvPr id="3" name="Platshållare för text 2">
            <a:extLst>
              <a:ext uri="{FF2B5EF4-FFF2-40B4-BE49-F238E27FC236}">
                <a16:creationId xmlns:a16="http://schemas.microsoft.com/office/drawing/2014/main" id="{7EF1EFA5-A66B-C450-F98A-6B8D83878140}"/>
              </a:ext>
            </a:extLst>
          </p:cNvPr>
          <p:cNvSpPr>
            <a:spLocks noGrp="1"/>
          </p:cNvSpPr>
          <p:nvPr>
            <p:ph type="body" sz="half" idx="2"/>
          </p:nvPr>
        </p:nvSpPr>
        <p:spPr>
          <a:xfrm>
            <a:off x="835843" y="3352118"/>
            <a:ext cx="4860396" cy="3128991"/>
          </a:xfrm>
        </p:spPr>
        <p:txBody>
          <a:bodyPr/>
          <a:lstStyle/>
          <a:p>
            <a:r>
              <a:rPr lang="sv-SE" sz="3200" dirty="0"/>
              <a:t>Från fusk till systemhotande brottslighet</a:t>
            </a:r>
          </a:p>
          <a:p>
            <a:endParaRPr lang="sv-SE" dirty="0"/>
          </a:p>
          <a:p>
            <a:r>
              <a:rPr lang="sv-SE" dirty="0"/>
              <a:t>Lotta Ricklander</a:t>
            </a:r>
          </a:p>
        </p:txBody>
      </p:sp>
      <p:pic>
        <p:nvPicPr>
          <p:cNvPr id="7" name="Platshållare för bild 6">
            <a:extLst>
              <a:ext uri="{FF2B5EF4-FFF2-40B4-BE49-F238E27FC236}">
                <a16:creationId xmlns:a16="http://schemas.microsoft.com/office/drawing/2014/main" id="{E6AF421B-7200-5077-349F-4F97B4665C18}"/>
              </a:ext>
            </a:extLst>
          </p:cNvPr>
          <p:cNvPicPr>
            <a:picLocks noGrp="1" noChangeAspect="1"/>
          </p:cNvPicPr>
          <p:nvPr>
            <p:ph type="pic" idx="1"/>
          </p:nvPr>
        </p:nvPicPr>
        <p:blipFill>
          <a:blip r:embed="rId3"/>
          <a:srcRect l="3433" r="3433"/>
          <a:stretch/>
        </p:blipFill>
        <p:spPr/>
      </p:pic>
    </p:spTree>
    <p:extLst>
      <p:ext uri="{BB962C8B-B14F-4D97-AF65-F5344CB8AC3E}">
        <p14:creationId xmlns:p14="http://schemas.microsoft.com/office/powerpoint/2010/main" val="167168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BCE87-5573-F26B-9127-6CE86D1A84C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FB1A910-C3AE-DF0A-90D9-249E7749D147}"/>
              </a:ext>
            </a:extLst>
          </p:cNvPr>
          <p:cNvSpPr>
            <a:spLocks noGrp="1"/>
          </p:cNvSpPr>
          <p:nvPr>
            <p:ph type="title"/>
          </p:nvPr>
        </p:nvSpPr>
        <p:spPr>
          <a:xfrm>
            <a:off x="838199" y="971495"/>
            <a:ext cx="10517188" cy="720000"/>
          </a:xfrm>
        </p:spPr>
        <p:txBody>
          <a:bodyPr/>
          <a:lstStyle/>
          <a:p>
            <a:r>
              <a:rPr lang="sv-SE" sz="3600" dirty="0"/>
              <a:t>Otillåten påverkan</a:t>
            </a:r>
          </a:p>
        </p:txBody>
      </p:sp>
      <p:sp>
        <p:nvSpPr>
          <p:cNvPr id="4" name="Platshållare för innehåll 3">
            <a:extLst>
              <a:ext uri="{FF2B5EF4-FFF2-40B4-BE49-F238E27FC236}">
                <a16:creationId xmlns:a16="http://schemas.microsoft.com/office/drawing/2014/main" id="{CCC1A245-8F67-AA82-4041-CE08ACD8E076}"/>
              </a:ext>
            </a:extLst>
          </p:cNvPr>
          <p:cNvSpPr>
            <a:spLocks noGrp="1"/>
          </p:cNvSpPr>
          <p:nvPr>
            <p:ph sz="half" idx="2"/>
          </p:nvPr>
        </p:nvSpPr>
        <p:spPr>
          <a:xfrm>
            <a:off x="836613" y="1758644"/>
            <a:ext cx="10086976" cy="2623157"/>
          </a:xfrm>
        </p:spPr>
        <p:txBody>
          <a:bodyPr/>
          <a:lstStyle/>
          <a:p>
            <a:pPr marL="0" indent="0">
              <a:buNone/>
            </a:pPr>
            <a:r>
              <a:rPr lang="sv-SE" sz="2800" b="1" dirty="0"/>
              <a:t>Trakasserier</a:t>
            </a:r>
            <a:r>
              <a:rPr lang="sv-SE" sz="2800" dirty="0"/>
              <a:t> – grova förolämpningar, obehagliga mail, sms eller samtal, skuldbeläggning, olovlig filmning och fotografering, olovliga anspelningar</a:t>
            </a:r>
          </a:p>
          <a:p>
            <a:pPr marL="0" indent="0">
              <a:buNone/>
            </a:pPr>
            <a:r>
              <a:rPr lang="sv-SE" sz="2800" dirty="0"/>
              <a:t>Hot – hot om våld, dödshot, hot mot anhöriga eller utpressning</a:t>
            </a:r>
          </a:p>
          <a:p>
            <a:pPr marL="0" indent="0">
              <a:buNone/>
            </a:pPr>
            <a:r>
              <a:rPr lang="sv-SE" sz="2800" dirty="0"/>
              <a:t>Våld – knuff eller liknande, sparkar eller slag</a:t>
            </a:r>
          </a:p>
          <a:p>
            <a:pPr marL="0" indent="0">
              <a:buNone/>
            </a:pPr>
            <a:r>
              <a:rPr lang="sv-SE" sz="2800" dirty="0"/>
              <a:t>Korruption – otillbörliga erbjudanden eller otillbörliga relationer</a:t>
            </a:r>
          </a:p>
          <a:p>
            <a:pPr marL="0" indent="0">
              <a:buNone/>
            </a:pPr>
            <a:endParaRPr lang="sv-SE" sz="800" b="1" dirty="0"/>
          </a:p>
          <a:p>
            <a:pPr marL="0" indent="0">
              <a:buNone/>
            </a:pPr>
            <a:r>
              <a:rPr lang="sv-SE" sz="2800" b="1" dirty="0"/>
              <a:t>Otillåten påverkan kan innebära brottsliga handlingar men också handlingar som inte är brott i juridisk mening</a:t>
            </a:r>
          </a:p>
          <a:p>
            <a:pPr marL="0" indent="0">
              <a:buNone/>
            </a:pPr>
            <a:endParaRPr lang="sv-SE" sz="800" b="1" dirty="0"/>
          </a:p>
          <a:p>
            <a:pPr marL="0" indent="0">
              <a:buNone/>
            </a:pPr>
            <a:r>
              <a:rPr lang="sv-SE" sz="3200" dirty="0"/>
              <a:t>         även en arbetsmiljöfråga  </a:t>
            </a:r>
          </a:p>
          <a:p>
            <a:pPr marL="0" indent="0">
              <a:buNone/>
            </a:pPr>
            <a:endParaRPr lang="sv-SE" sz="3200" dirty="0"/>
          </a:p>
        </p:txBody>
      </p:sp>
      <p:sp>
        <p:nvSpPr>
          <p:cNvPr id="3" name="Pil: höger 2">
            <a:extLst>
              <a:ext uri="{FF2B5EF4-FFF2-40B4-BE49-F238E27FC236}">
                <a16:creationId xmlns:a16="http://schemas.microsoft.com/office/drawing/2014/main" id="{FEA6C924-F2B4-1320-2FF7-4258C98A6B28}"/>
              </a:ext>
            </a:extLst>
          </p:cNvPr>
          <p:cNvSpPr/>
          <p:nvPr/>
        </p:nvSpPr>
        <p:spPr>
          <a:xfrm>
            <a:off x="836613" y="6022488"/>
            <a:ext cx="792480" cy="344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961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7A570DE-A7F9-33EC-18C7-C64DC4616EF6}"/>
              </a:ext>
            </a:extLst>
          </p:cNvPr>
          <p:cNvSpPr>
            <a:spLocks noGrp="1"/>
          </p:cNvSpPr>
          <p:nvPr>
            <p:ph idx="1"/>
          </p:nvPr>
        </p:nvSpPr>
        <p:spPr>
          <a:xfrm>
            <a:off x="664232" y="2720288"/>
            <a:ext cx="9609825" cy="3738598"/>
          </a:xfrm>
        </p:spPr>
        <p:txBody>
          <a:bodyPr/>
          <a:lstStyle/>
          <a:p>
            <a:r>
              <a:rPr lang="sv-SE" dirty="0"/>
              <a:t>I skolan</a:t>
            </a:r>
          </a:p>
          <a:p>
            <a:r>
              <a:rPr lang="sv-SE" dirty="0"/>
              <a:t>Vid alkoholhandläggning</a:t>
            </a:r>
          </a:p>
          <a:p>
            <a:r>
              <a:rPr lang="sv-SE" dirty="0"/>
              <a:t>I fritidsverksamhet</a:t>
            </a:r>
          </a:p>
          <a:p>
            <a:r>
              <a:rPr lang="sv-SE" dirty="0"/>
              <a:t>För handläggare som beslutar om föreningsbidrag</a:t>
            </a:r>
          </a:p>
          <a:p>
            <a:r>
              <a:rPr lang="sv-SE" dirty="0"/>
              <a:t>I tillsyn</a:t>
            </a:r>
          </a:p>
          <a:p>
            <a:r>
              <a:rPr lang="sv-SE" dirty="0"/>
              <a:t>I socialtjänsten</a:t>
            </a:r>
          </a:p>
          <a:p>
            <a:pPr marL="0" indent="0">
              <a:buNone/>
            </a:pPr>
            <a:endParaRPr lang="sv-SE" dirty="0"/>
          </a:p>
        </p:txBody>
      </p:sp>
      <p:sp>
        <p:nvSpPr>
          <p:cNvPr id="3" name="Rubrik 2">
            <a:extLst>
              <a:ext uri="{FF2B5EF4-FFF2-40B4-BE49-F238E27FC236}">
                <a16:creationId xmlns:a16="http://schemas.microsoft.com/office/drawing/2014/main" id="{DF16EF28-F23A-8BEB-5E43-B07521E7116F}"/>
              </a:ext>
            </a:extLst>
          </p:cNvPr>
          <p:cNvSpPr>
            <a:spLocks noGrp="1"/>
          </p:cNvSpPr>
          <p:nvPr>
            <p:ph type="title"/>
          </p:nvPr>
        </p:nvSpPr>
        <p:spPr>
          <a:xfrm>
            <a:off x="664232" y="1092797"/>
            <a:ext cx="10121955" cy="1231392"/>
          </a:xfrm>
        </p:spPr>
        <p:txBody>
          <a:bodyPr/>
          <a:lstStyle/>
          <a:p>
            <a:r>
              <a:rPr lang="sv-SE" sz="3600" dirty="0"/>
              <a:t>Vad innebär det att utsättas för otillåten påverkan?</a:t>
            </a:r>
          </a:p>
        </p:txBody>
      </p:sp>
    </p:spTree>
    <p:extLst>
      <p:ext uri="{BB962C8B-B14F-4D97-AF65-F5344CB8AC3E}">
        <p14:creationId xmlns:p14="http://schemas.microsoft.com/office/powerpoint/2010/main" val="2980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793072-7679-02AD-1F00-E7B48B6FA807}"/>
              </a:ext>
            </a:extLst>
          </p:cNvPr>
          <p:cNvSpPr>
            <a:spLocks noGrp="1"/>
          </p:cNvSpPr>
          <p:nvPr>
            <p:ph type="title"/>
          </p:nvPr>
        </p:nvSpPr>
        <p:spPr>
          <a:xfrm>
            <a:off x="888768" y="1256854"/>
            <a:ext cx="8590791" cy="1228518"/>
          </a:xfrm>
        </p:spPr>
        <p:txBody>
          <a:bodyPr anchor="t">
            <a:normAutofit/>
          </a:bodyPr>
          <a:lstStyle/>
          <a:p>
            <a:r>
              <a:rPr lang="sv-SE" sz="3600" dirty="0"/>
              <a:t>Hemställan till regeringen december 2022</a:t>
            </a:r>
          </a:p>
        </p:txBody>
      </p:sp>
      <p:sp>
        <p:nvSpPr>
          <p:cNvPr id="10" name="Content Placeholder 2">
            <a:extLst>
              <a:ext uri="{FF2B5EF4-FFF2-40B4-BE49-F238E27FC236}">
                <a16:creationId xmlns:a16="http://schemas.microsoft.com/office/drawing/2014/main" id="{175423D1-99A2-3469-2288-5D8135B3C720}"/>
              </a:ext>
            </a:extLst>
          </p:cNvPr>
          <p:cNvSpPr>
            <a:spLocks noGrp="1"/>
          </p:cNvSpPr>
          <p:nvPr>
            <p:ph sz="half" idx="1"/>
          </p:nvPr>
        </p:nvSpPr>
        <p:spPr>
          <a:xfrm>
            <a:off x="888768" y="3129634"/>
            <a:ext cx="8061593" cy="4047414"/>
          </a:xfrm>
        </p:spPr>
        <p:txBody>
          <a:bodyPr/>
          <a:lstStyle/>
          <a:p>
            <a:r>
              <a:rPr lang="sv-SE" sz="2800" dirty="0"/>
              <a:t>Inför ett nytt brott – otillåten påverkan </a:t>
            </a:r>
          </a:p>
          <a:p>
            <a:r>
              <a:rPr lang="sv-SE" sz="2800" dirty="0"/>
              <a:t>Möjlighet att lagföra vissa brott som brott mot offentlig verksamhet, där verksamhetens juridiska person blir målsägande i stället för den enskilde tjänstepersonen</a:t>
            </a:r>
          </a:p>
          <a:p>
            <a:r>
              <a:rPr lang="sv-SE" sz="2800" dirty="0"/>
              <a:t>Möjlighet att sekretessbelägga utredningsprocess</a:t>
            </a:r>
          </a:p>
          <a:p>
            <a:pPr marL="30163" indent="0">
              <a:buNone/>
            </a:pPr>
            <a:endParaRPr lang="sv-SE" sz="800" dirty="0"/>
          </a:p>
          <a:p>
            <a:pPr marL="30163" indent="0">
              <a:buNone/>
            </a:pPr>
            <a:endParaRPr lang="sv-SE" sz="1600" dirty="0"/>
          </a:p>
          <a:p>
            <a:endParaRPr lang="en-US" dirty="0"/>
          </a:p>
        </p:txBody>
      </p:sp>
      <p:pic>
        <p:nvPicPr>
          <p:cNvPr id="5" name="Platshållare för innehåll 4">
            <a:extLst>
              <a:ext uri="{FF2B5EF4-FFF2-40B4-BE49-F238E27FC236}">
                <a16:creationId xmlns:a16="http://schemas.microsoft.com/office/drawing/2014/main" id="{D74FB7DB-B95B-FED3-5B56-9DB7F7353F57}"/>
              </a:ext>
            </a:extLst>
          </p:cNvPr>
          <p:cNvPicPr>
            <a:picLocks noGrp="1" noChangeAspect="1"/>
          </p:cNvPicPr>
          <p:nvPr>
            <p:ph sz="half" idx="2"/>
          </p:nvPr>
        </p:nvPicPr>
        <p:blipFill>
          <a:blip r:embed="rId3"/>
          <a:stretch>
            <a:fillRect/>
          </a:stretch>
        </p:blipFill>
        <p:spPr>
          <a:xfrm rot="560197">
            <a:off x="8660654" y="2497682"/>
            <a:ext cx="2986919" cy="3904470"/>
          </a:xfrm>
          <a:noFill/>
        </p:spPr>
      </p:pic>
    </p:spTree>
    <p:extLst>
      <p:ext uri="{BB962C8B-B14F-4D97-AF65-F5344CB8AC3E}">
        <p14:creationId xmlns:p14="http://schemas.microsoft.com/office/powerpoint/2010/main" val="280048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6A8F1-70FE-3DAB-491F-DC127066051C}"/>
              </a:ext>
            </a:extLst>
          </p:cNvPr>
          <p:cNvSpPr>
            <a:spLocks noGrp="1"/>
          </p:cNvSpPr>
          <p:nvPr>
            <p:ph type="title"/>
          </p:nvPr>
        </p:nvSpPr>
        <p:spPr>
          <a:xfrm>
            <a:off x="355639" y="2100942"/>
            <a:ext cx="7512358" cy="1228518"/>
          </a:xfrm>
        </p:spPr>
        <p:txBody>
          <a:bodyPr/>
          <a:lstStyle/>
          <a:p>
            <a:r>
              <a:rPr lang="sv-SE" b="1" i="0" dirty="0">
                <a:solidFill>
                  <a:srgbClr val="000000"/>
                </a:solidFill>
                <a:effectLst/>
                <a:latin typeface="open_sanslight"/>
              </a:rPr>
              <a:t>Ett starkare skydd för offentliganställda mot våld, hot och trakasserier (</a:t>
            </a:r>
            <a:r>
              <a:rPr lang="sv-SE" b="1" i="0" dirty="0">
                <a:solidFill>
                  <a:srgbClr val="000000"/>
                </a:solidFill>
                <a:effectLst/>
                <a:latin typeface="open_sanssemibold"/>
              </a:rPr>
              <a:t>SOU 2024:1)</a:t>
            </a:r>
            <a:br>
              <a:rPr lang="sv-SE" b="1" i="0" dirty="0">
                <a:solidFill>
                  <a:srgbClr val="000000"/>
                </a:solidFill>
                <a:effectLst/>
                <a:latin typeface="open_sanslight"/>
              </a:rPr>
            </a:br>
            <a:endParaRPr lang="sv-SE" dirty="0"/>
          </a:p>
        </p:txBody>
      </p:sp>
      <p:sp>
        <p:nvSpPr>
          <p:cNvPr id="3" name="Platshållare för innehåll 2">
            <a:extLst>
              <a:ext uri="{FF2B5EF4-FFF2-40B4-BE49-F238E27FC236}">
                <a16:creationId xmlns:a16="http://schemas.microsoft.com/office/drawing/2014/main" id="{D42B78BB-7114-5520-7725-FDC3B35CA31F}"/>
              </a:ext>
            </a:extLst>
          </p:cNvPr>
          <p:cNvSpPr>
            <a:spLocks noGrp="1"/>
          </p:cNvSpPr>
          <p:nvPr>
            <p:ph sz="half" idx="1"/>
          </p:nvPr>
        </p:nvSpPr>
        <p:spPr>
          <a:xfrm>
            <a:off x="355639" y="3526362"/>
            <a:ext cx="6993456" cy="2247888"/>
          </a:xfrm>
        </p:spPr>
        <p:txBody>
          <a:bodyPr/>
          <a:lstStyle/>
          <a:p>
            <a:r>
              <a:rPr lang="sv-SE" sz="2800" b="0" i="0" dirty="0">
                <a:solidFill>
                  <a:srgbClr val="000000"/>
                </a:solidFill>
                <a:effectLst/>
              </a:rPr>
              <a:t>I betänkandet föreslås bland annat </a:t>
            </a:r>
            <a:r>
              <a:rPr lang="sv-SE" sz="2800" i="1" dirty="0">
                <a:solidFill>
                  <a:srgbClr val="000000"/>
                </a:solidFill>
                <a:effectLst/>
              </a:rPr>
              <a:t>skärpta maxstraff </a:t>
            </a:r>
            <a:r>
              <a:rPr lang="sv-SE" sz="2800" b="0" i="0" dirty="0">
                <a:solidFill>
                  <a:srgbClr val="000000"/>
                </a:solidFill>
                <a:effectLst/>
              </a:rPr>
              <a:t>för våld eller hot mot tjänsteman och att </a:t>
            </a:r>
            <a:r>
              <a:rPr lang="sv-SE" sz="2800" b="1" i="0" dirty="0">
                <a:solidFill>
                  <a:srgbClr val="000000"/>
                </a:solidFill>
                <a:effectLst/>
              </a:rPr>
              <a:t>förolämpning mot tjänsteman</a:t>
            </a:r>
            <a:r>
              <a:rPr lang="sv-SE" sz="2800" b="0" i="0" dirty="0">
                <a:solidFill>
                  <a:srgbClr val="000000"/>
                </a:solidFill>
                <a:effectLst/>
              </a:rPr>
              <a:t> och </a:t>
            </a:r>
            <a:r>
              <a:rPr lang="sv-SE" sz="2800" b="1" i="0" dirty="0">
                <a:solidFill>
                  <a:srgbClr val="000000"/>
                </a:solidFill>
                <a:effectLst/>
              </a:rPr>
              <a:t>angrepp mot tjänsteman</a:t>
            </a:r>
            <a:r>
              <a:rPr lang="sv-SE" sz="2800" b="0" i="0" dirty="0">
                <a:solidFill>
                  <a:srgbClr val="000000"/>
                </a:solidFill>
                <a:effectLst/>
              </a:rPr>
              <a:t> införs som nya brott.</a:t>
            </a:r>
          </a:p>
          <a:p>
            <a:endParaRPr lang="sv-SE" dirty="0">
              <a:solidFill>
                <a:srgbClr val="000000"/>
              </a:solidFill>
              <a:latin typeface="open_sanslight"/>
            </a:endParaRPr>
          </a:p>
        </p:txBody>
      </p:sp>
      <p:pic>
        <p:nvPicPr>
          <p:cNvPr id="6" name="Platshållare för innehåll 5">
            <a:extLst>
              <a:ext uri="{FF2B5EF4-FFF2-40B4-BE49-F238E27FC236}">
                <a16:creationId xmlns:a16="http://schemas.microsoft.com/office/drawing/2014/main" id="{443DB23F-ACFB-378A-1F42-B2E5F0909F07}"/>
              </a:ext>
            </a:extLst>
          </p:cNvPr>
          <p:cNvPicPr>
            <a:picLocks noGrp="1" noChangeAspect="1"/>
          </p:cNvPicPr>
          <p:nvPr>
            <p:ph sz="half" idx="2"/>
          </p:nvPr>
        </p:nvPicPr>
        <p:blipFill>
          <a:blip r:embed="rId3"/>
          <a:stretch>
            <a:fillRect/>
          </a:stretch>
        </p:blipFill>
        <p:spPr>
          <a:xfrm rot="652909">
            <a:off x="8403237" y="1315623"/>
            <a:ext cx="2539110" cy="3665934"/>
          </a:xfrm>
        </p:spPr>
      </p:pic>
      <p:sp>
        <p:nvSpPr>
          <p:cNvPr id="7" name="textruta 6">
            <a:extLst>
              <a:ext uri="{FF2B5EF4-FFF2-40B4-BE49-F238E27FC236}">
                <a16:creationId xmlns:a16="http://schemas.microsoft.com/office/drawing/2014/main" id="{AE2ABAC0-E6AF-3695-E958-CB3859369EF2}"/>
              </a:ext>
            </a:extLst>
          </p:cNvPr>
          <p:cNvSpPr txBox="1"/>
          <p:nvPr/>
        </p:nvSpPr>
        <p:spPr>
          <a:xfrm>
            <a:off x="7867997" y="5404918"/>
            <a:ext cx="2899063" cy="369332"/>
          </a:xfrm>
          <a:prstGeom prst="rect">
            <a:avLst/>
          </a:prstGeom>
          <a:noFill/>
        </p:spPr>
        <p:txBody>
          <a:bodyPr wrap="none" rtlCol="0">
            <a:spAutoFit/>
          </a:bodyPr>
          <a:lstStyle/>
          <a:p>
            <a:r>
              <a:rPr lang="sv-SE" dirty="0"/>
              <a:t>Lämnades 11 januari 2024</a:t>
            </a:r>
          </a:p>
        </p:txBody>
      </p:sp>
    </p:spTree>
    <p:extLst>
      <p:ext uri="{BB962C8B-B14F-4D97-AF65-F5344CB8AC3E}">
        <p14:creationId xmlns:p14="http://schemas.microsoft.com/office/powerpoint/2010/main" val="214860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31605-2FA2-D897-9897-B9EA71A20A7F}"/>
              </a:ext>
            </a:extLst>
          </p:cNvPr>
          <p:cNvSpPr>
            <a:spLocks noGrp="1"/>
          </p:cNvSpPr>
          <p:nvPr>
            <p:ph type="title"/>
          </p:nvPr>
        </p:nvSpPr>
        <p:spPr>
          <a:xfrm>
            <a:off x="704321" y="743906"/>
            <a:ext cx="7313612" cy="1237130"/>
          </a:xfrm>
        </p:spPr>
        <p:txBody>
          <a:bodyPr/>
          <a:lstStyle/>
          <a:p>
            <a:r>
              <a:rPr lang="sv-SE" dirty="0"/>
              <a:t>Infiltration</a:t>
            </a:r>
          </a:p>
        </p:txBody>
      </p:sp>
      <p:sp>
        <p:nvSpPr>
          <p:cNvPr id="3" name="Platshållare för innehåll 2">
            <a:extLst>
              <a:ext uri="{FF2B5EF4-FFF2-40B4-BE49-F238E27FC236}">
                <a16:creationId xmlns:a16="http://schemas.microsoft.com/office/drawing/2014/main" id="{26B9BE55-0102-EE98-B0CF-D7FF9C8BA8BF}"/>
              </a:ext>
            </a:extLst>
          </p:cNvPr>
          <p:cNvSpPr>
            <a:spLocks noGrp="1"/>
          </p:cNvSpPr>
          <p:nvPr>
            <p:ph idx="1"/>
          </p:nvPr>
        </p:nvSpPr>
        <p:spPr>
          <a:xfrm>
            <a:off x="704321" y="2523232"/>
            <a:ext cx="9609825" cy="2375188"/>
          </a:xfrm>
        </p:spPr>
        <p:txBody>
          <a:bodyPr/>
          <a:lstStyle/>
          <a:p>
            <a:r>
              <a:rPr lang="sv-SE" dirty="0"/>
              <a:t>Finns både i kommuner och regioner</a:t>
            </a:r>
          </a:p>
          <a:p>
            <a:r>
              <a:rPr lang="sv-SE" dirty="0"/>
              <a:t>Strategiskt placerade – socialtjänstens myndighetsutövning, bygglov, föreningsbidrag, alkoholutskänkning, läkare</a:t>
            </a:r>
          </a:p>
          <a:p>
            <a:pPr marL="914400" lvl="2" indent="0">
              <a:buNone/>
            </a:pPr>
            <a:endParaRPr lang="sv-SE" dirty="0"/>
          </a:p>
          <a:p>
            <a:pPr lvl="2"/>
            <a:endParaRPr lang="sv-SE" dirty="0"/>
          </a:p>
          <a:p>
            <a:pPr lvl="2"/>
            <a:endParaRPr lang="sv-SE" dirty="0"/>
          </a:p>
        </p:txBody>
      </p:sp>
    </p:spTree>
    <p:extLst>
      <p:ext uri="{BB962C8B-B14F-4D97-AF65-F5344CB8AC3E}">
        <p14:creationId xmlns:p14="http://schemas.microsoft.com/office/powerpoint/2010/main" val="307799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666F7-2F5A-AB04-65C3-1119A931A9CC}"/>
              </a:ext>
            </a:extLst>
          </p:cNvPr>
          <p:cNvSpPr>
            <a:spLocks noGrp="1"/>
          </p:cNvSpPr>
          <p:nvPr>
            <p:ph type="title"/>
          </p:nvPr>
        </p:nvSpPr>
        <p:spPr>
          <a:xfrm>
            <a:off x="806845" y="1403108"/>
            <a:ext cx="9609825" cy="892000"/>
          </a:xfrm>
        </p:spPr>
        <p:txBody>
          <a:bodyPr/>
          <a:lstStyle/>
          <a:p>
            <a:r>
              <a:rPr lang="sv-SE" dirty="0"/>
              <a:t>Möjliggörare för kriminella nätverk</a:t>
            </a:r>
            <a:br>
              <a:rPr lang="sv-SE" dirty="0"/>
            </a:br>
            <a:endParaRPr lang="sv-SE" dirty="0"/>
          </a:p>
        </p:txBody>
      </p:sp>
      <p:pic>
        <p:nvPicPr>
          <p:cNvPr id="5" name="Platshållare för innehåll 4">
            <a:extLst>
              <a:ext uri="{FF2B5EF4-FFF2-40B4-BE49-F238E27FC236}">
                <a16:creationId xmlns:a16="http://schemas.microsoft.com/office/drawing/2014/main" id="{8A2FF8DA-2618-C406-99B7-8C940E1A82BD}"/>
              </a:ext>
            </a:extLst>
          </p:cNvPr>
          <p:cNvPicPr>
            <a:picLocks noGrp="1" noChangeAspect="1"/>
          </p:cNvPicPr>
          <p:nvPr>
            <p:ph idx="1"/>
          </p:nvPr>
        </p:nvPicPr>
        <p:blipFill>
          <a:blip r:embed="rId3"/>
          <a:stretch>
            <a:fillRect/>
          </a:stretch>
        </p:blipFill>
        <p:spPr>
          <a:xfrm rot="846031">
            <a:off x="8586681" y="2234615"/>
            <a:ext cx="2438400" cy="3257550"/>
          </a:xfrm>
        </p:spPr>
      </p:pic>
      <p:sp>
        <p:nvSpPr>
          <p:cNvPr id="7" name="textruta 6">
            <a:extLst>
              <a:ext uri="{FF2B5EF4-FFF2-40B4-BE49-F238E27FC236}">
                <a16:creationId xmlns:a16="http://schemas.microsoft.com/office/drawing/2014/main" id="{669AD340-77E2-728F-51F3-736B9AE98D5C}"/>
              </a:ext>
            </a:extLst>
          </p:cNvPr>
          <p:cNvSpPr txBox="1"/>
          <p:nvPr/>
        </p:nvSpPr>
        <p:spPr>
          <a:xfrm>
            <a:off x="774273" y="1845633"/>
            <a:ext cx="720508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3C3C3C"/>
                </a:solidFill>
                <a:effectLst/>
                <a:uLnTx/>
                <a:uFillTx/>
                <a:latin typeface="Kadwa"/>
                <a:ea typeface="+mn-ea"/>
                <a:cs typeface="+mn-cs"/>
              </a:rPr>
              <a:t>Om möjliggörare i kommunal, statlig och privat sektor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3C3C3C"/>
              </a:solidFill>
              <a:effectLst/>
              <a:uLnTx/>
              <a:uFillTx/>
              <a:latin typeface="Kadw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3C3C3C"/>
              </a:solidFill>
              <a:effectLst/>
              <a:uLnTx/>
              <a:uFillTx/>
              <a:latin typeface="Kadw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2200" dirty="0">
                <a:latin typeface="AvenirNext LT Pro Regular" panose="020B0504020202020204" pitchFamily="34" charset="77"/>
              </a:rPr>
              <a:t>Personer som genom sin anställning eller sitt uppdrag i det legala samhället hjälper kriminella nätverk</a:t>
            </a:r>
            <a:r>
              <a:rPr kumimoji="0" lang="sv-SE" sz="2400" b="0" i="0" u="none" strike="noStrike" kern="1200" cap="none" spc="0" normalizeH="0" baseline="0" noProof="0" dirty="0">
                <a:ln>
                  <a:noFill/>
                </a:ln>
                <a:effectLst/>
                <a:uLnTx/>
                <a:uFillTx/>
                <a:latin typeface="Kadwa"/>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sv-SE" sz="2400" b="0" i="0" u="none" strike="noStrike" kern="1200" cap="none" spc="0" normalizeH="0" baseline="0" noProof="0" dirty="0">
              <a:ln>
                <a:noFill/>
              </a:ln>
              <a:effectLst/>
              <a:uLnTx/>
              <a:uFillTx/>
              <a:latin typeface="Kadw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2200" dirty="0">
                <a:latin typeface="AvenirNext LT Pro Regular" panose="020B0504020202020204" pitchFamily="34" charset="77"/>
              </a:rPr>
              <a:t>Används av kriminella nätverk för att underlätta, effektivisera och diversifiera den kriminella affärsverksamheten, delvis som ett svar på ökat och stärkt arbete mot organiserad brottslighet</a:t>
            </a:r>
            <a:r>
              <a:rPr kumimoji="0" lang="sv-SE" sz="2400" b="0" i="0" u="none" strike="noStrike" kern="1200" cap="none" spc="0" normalizeH="0" baseline="0" noProof="0" dirty="0">
                <a:ln>
                  <a:noFill/>
                </a:ln>
                <a:effectLst/>
                <a:uLnTx/>
                <a:uFillTx/>
                <a:latin typeface="Kadwa"/>
                <a:ea typeface="+mn-ea"/>
                <a:cs typeface="+mn-cs"/>
              </a:rPr>
              <a:t>.</a:t>
            </a:r>
          </a:p>
        </p:txBody>
      </p:sp>
      <p:sp>
        <p:nvSpPr>
          <p:cNvPr id="8" name="textruta 7">
            <a:extLst>
              <a:ext uri="{FF2B5EF4-FFF2-40B4-BE49-F238E27FC236}">
                <a16:creationId xmlns:a16="http://schemas.microsoft.com/office/drawing/2014/main" id="{A9E84EAD-EF18-93BF-E9EC-2395DF23D79B}"/>
              </a:ext>
            </a:extLst>
          </p:cNvPr>
          <p:cNvSpPr txBox="1"/>
          <p:nvPr/>
        </p:nvSpPr>
        <p:spPr>
          <a:xfrm>
            <a:off x="7059168" y="5983398"/>
            <a:ext cx="45063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(Brottsförebyggande rådet rapport 2024:2)</a:t>
            </a:r>
          </a:p>
        </p:txBody>
      </p:sp>
    </p:spTree>
    <p:extLst>
      <p:ext uri="{BB962C8B-B14F-4D97-AF65-F5344CB8AC3E}">
        <p14:creationId xmlns:p14="http://schemas.microsoft.com/office/powerpoint/2010/main" val="348490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45A36-03C4-663A-E66E-AA6CFDA4C62B}"/>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206323B1-608A-C01C-6912-016DACA11871}"/>
              </a:ext>
            </a:extLst>
          </p:cNvPr>
          <p:cNvPicPr>
            <a:picLocks noChangeAspect="1"/>
          </p:cNvPicPr>
          <p:nvPr/>
        </p:nvPicPr>
        <p:blipFill>
          <a:blip r:embed="rId3"/>
          <a:stretch>
            <a:fillRect/>
          </a:stretch>
        </p:blipFill>
        <p:spPr>
          <a:xfrm>
            <a:off x="6621639" y="1968649"/>
            <a:ext cx="5614903" cy="4593515"/>
          </a:xfrm>
          <a:prstGeom prst="rect">
            <a:avLst/>
          </a:prstGeom>
        </p:spPr>
      </p:pic>
      <p:sp>
        <p:nvSpPr>
          <p:cNvPr id="2" name="Rubrik 1">
            <a:extLst>
              <a:ext uri="{FF2B5EF4-FFF2-40B4-BE49-F238E27FC236}">
                <a16:creationId xmlns:a16="http://schemas.microsoft.com/office/drawing/2014/main" id="{019C1A30-3EC3-ADF9-D55A-E2875D5176CC}"/>
              </a:ext>
            </a:extLst>
          </p:cNvPr>
          <p:cNvSpPr>
            <a:spLocks noGrp="1"/>
          </p:cNvSpPr>
          <p:nvPr>
            <p:ph type="title"/>
          </p:nvPr>
        </p:nvSpPr>
        <p:spPr>
          <a:xfrm>
            <a:off x="664232" y="460265"/>
            <a:ext cx="10863536" cy="1231392"/>
          </a:xfrm>
        </p:spPr>
        <p:txBody>
          <a:bodyPr/>
          <a:lstStyle/>
          <a:p>
            <a:r>
              <a:rPr lang="sv-SE" sz="3600" dirty="0"/>
              <a:t>Att motverka infiltration         bakgrundskontroll</a:t>
            </a:r>
          </a:p>
        </p:txBody>
      </p:sp>
      <p:sp>
        <p:nvSpPr>
          <p:cNvPr id="3" name="Platshållare för innehåll 2">
            <a:extLst>
              <a:ext uri="{FF2B5EF4-FFF2-40B4-BE49-F238E27FC236}">
                <a16:creationId xmlns:a16="http://schemas.microsoft.com/office/drawing/2014/main" id="{679192D7-380E-E611-26FC-CAD0BD44262C}"/>
              </a:ext>
            </a:extLst>
          </p:cNvPr>
          <p:cNvSpPr>
            <a:spLocks noGrp="1"/>
          </p:cNvSpPr>
          <p:nvPr>
            <p:ph idx="1"/>
          </p:nvPr>
        </p:nvSpPr>
        <p:spPr>
          <a:xfrm>
            <a:off x="572665" y="3537082"/>
            <a:ext cx="9609825" cy="2724513"/>
          </a:xfrm>
        </p:spPr>
        <p:txBody>
          <a:bodyPr/>
          <a:lstStyle/>
          <a:p>
            <a:r>
              <a:rPr lang="sv-SE" dirty="0"/>
              <a:t>Gedigen rekryteringsprocess</a:t>
            </a:r>
          </a:p>
          <a:p>
            <a:pPr lvl="1"/>
            <a:r>
              <a:rPr lang="sv-SE" dirty="0"/>
              <a:t>Riskbedöm tjänsten </a:t>
            </a:r>
          </a:p>
          <a:p>
            <a:pPr lvl="1"/>
            <a:r>
              <a:rPr lang="sv-SE" dirty="0"/>
              <a:t>Riskbedöm tillgången till information tjänsten innebär </a:t>
            </a:r>
          </a:p>
          <a:p>
            <a:pPr lvl="1"/>
            <a:r>
              <a:rPr lang="sv-SE" dirty="0"/>
              <a:t>Googla</a:t>
            </a:r>
          </a:p>
          <a:p>
            <a:pPr lvl="1"/>
            <a:r>
              <a:rPr lang="sv-SE" dirty="0"/>
              <a:t>Referenser</a:t>
            </a:r>
          </a:p>
          <a:p>
            <a:pPr lvl="2"/>
            <a:r>
              <a:rPr lang="sv-SE" dirty="0"/>
              <a:t>Googla</a:t>
            </a:r>
          </a:p>
          <a:p>
            <a:pPr lvl="2"/>
            <a:r>
              <a:rPr lang="sv-SE" dirty="0"/>
              <a:t>Kontakta</a:t>
            </a:r>
          </a:p>
          <a:p>
            <a:pPr marL="914400" lvl="2" indent="0">
              <a:buNone/>
            </a:pPr>
            <a:endParaRPr lang="sv-SE" dirty="0"/>
          </a:p>
        </p:txBody>
      </p:sp>
      <p:sp>
        <p:nvSpPr>
          <p:cNvPr id="4" name="Pil: höger 3">
            <a:extLst>
              <a:ext uri="{FF2B5EF4-FFF2-40B4-BE49-F238E27FC236}">
                <a16:creationId xmlns:a16="http://schemas.microsoft.com/office/drawing/2014/main" id="{999ACD8C-D6CB-C17C-19E9-537CA0487FEA}"/>
              </a:ext>
            </a:extLst>
          </p:cNvPr>
          <p:cNvSpPr/>
          <p:nvPr/>
        </p:nvSpPr>
        <p:spPr>
          <a:xfrm>
            <a:off x="6225399" y="1211362"/>
            <a:ext cx="792480" cy="344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AA53A800-57FD-6ABF-06F3-0A4FA51FFF0E}"/>
              </a:ext>
            </a:extLst>
          </p:cNvPr>
          <p:cNvSpPr txBox="1"/>
          <p:nvPr/>
        </p:nvSpPr>
        <p:spPr>
          <a:xfrm>
            <a:off x="572665" y="1797820"/>
            <a:ext cx="6096000" cy="1261884"/>
          </a:xfrm>
          <a:prstGeom prst="rect">
            <a:avLst/>
          </a:prstGeom>
          <a:noFill/>
        </p:spPr>
        <p:txBody>
          <a:bodyPr wrap="square">
            <a:spAutoFit/>
          </a:bodyPr>
          <a:lstStyle/>
          <a:p>
            <a:pPr marL="30163" indent="0">
              <a:spcBef>
                <a:spcPts val="0"/>
              </a:spcBef>
              <a:buNone/>
            </a:pPr>
            <a:r>
              <a:rPr lang="sv-SE" sz="2200" dirty="0">
                <a:latin typeface="AvenirNext LT Pro Regular" panose="020B0504020202020204" pitchFamily="34" charset="77"/>
              </a:rPr>
              <a:t>Bakgrundskontroll och registerkontroll är olika saker</a:t>
            </a:r>
          </a:p>
          <a:p>
            <a:pPr marL="30163" indent="0">
              <a:spcBef>
                <a:spcPts val="600"/>
              </a:spcBef>
              <a:buNone/>
            </a:pPr>
            <a:r>
              <a:rPr lang="sv-SE" sz="2200" dirty="0">
                <a:latin typeface="AvenirNext LT Pro Regular" panose="020B0504020202020204" pitchFamily="34" charset="77"/>
              </a:rPr>
              <a:t>Utdrag ur brottsregister kan sakna brottstyper</a:t>
            </a:r>
          </a:p>
          <a:p>
            <a:pPr marL="30163">
              <a:spcBef>
                <a:spcPts val="600"/>
              </a:spcBef>
            </a:pPr>
            <a:r>
              <a:rPr lang="sv-SE" sz="2200" dirty="0">
                <a:latin typeface="AvenirNext LT Pro Regular" panose="020B0504020202020204" pitchFamily="34" charset="77"/>
              </a:rPr>
              <a:t>Ej systematiskt eller slentrianmässigt</a:t>
            </a:r>
          </a:p>
        </p:txBody>
      </p:sp>
    </p:spTree>
    <p:extLst>
      <p:ext uri="{BB962C8B-B14F-4D97-AF65-F5344CB8AC3E}">
        <p14:creationId xmlns:p14="http://schemas.microsoft.com/office/powerpoint/2010/main" val="3656953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C2270F-A18D-0A09-E17C-CE688040F5A0}"/>
              </a:ext>
            </a:extLst>
          </p:cNvPr>
          <p:cNvSpPr>
            <a:spLocks noGrp="1"/>
          </p:cNvSpPr>
          <p:nvPr>
            <p:ph type="title"/>
          </p:nvPr>
        </p:nvSpPr>
        <p:spPr>
          <a:xfrm>
            <a:off x="839787" y="1355463"/>
            <a:ext cx="11058170" cy="1211465"/>
          </a:xfrm>
        </p:spPr>
        <p:txBody>
          <a:bodyPr/>
          <a:lstStyle/>
          <a:p>
            <a:r>
              <a:rPr lang="sv-SE" sz="3600" dirty="0"/>
              <a:t>Utökade registerkontroller vid anställning i kommun (Ds 2024:24)</a:t>
            </a:r>
          </a:p>
        </p:txBody>
      </p:sp>
      <p:sp>
        <p:nvSpPr>
          <p:cNvPr id="3" name="Platshållare för innehåll 2">
            <a:extLst>
              <a:ext uri="{FF2B5EF4-FFF2-40B4-BE49-F238E27FC236}">
                <a16:creationId xmlns:a16="http://schemas.microsoft.com/office/drawing/2014/main" id="{40A5839E-4F63-8866-5C0F-941CBA5889AF}"/>
              </a:ext>
            </a:extLst>
          </p:cNvPr>
          <p:cNvSpPr>
            <a:spLocks noGrp="1"/>
          </p:cNvSpPr>
          <p:nvPr>
            <p:ph idx="1"/>
          </p:nvPr>
        </p:nvSpPr>
        <p:spPr>
          <a:xfrm>
            <a:off x="839787" y="2810768"/>
            <a:ext cx="10100740" cy="3708366"/>
          </a:xfrm>
        </p:spPr>
        <p:txBody>
          <a:bodyPr/>
          <a:lstStyle/>
          <a:p>
            <a:r>
              <a:rPr lang="sv-SE" dirty="0"/>
              <a:t>Registerkontroll vid arbete med äldre och personer med funktionsnedsättning</a:t>
            </a:r>
          </a:p>
          <a:p>
            <a:r>
              <a:rPr lang="sv-SE" dirty="0"/>
              <a:t>Utökade uppgifter vid registerkontroll inför arbete med barn</a:t>
            </a:r>
          </a:p>
          <a:p>
            <a:r>
              <a:rPr lang="sv-SE" dirty="0"/>
              <a:t>Registerkontroll i syfte att upprätthålla ett verksamhetsskydd</a:t>
            </a:r>
          </a:p>
          <a:p>
            <a:r>
              <a:rPr lang="sv-SE" dirty="0"/>
              <a:t>Inga förslag om kontroll under pågående anställning</a:t>
            </a:r>
          </a:p>
          <a:p>
            <a:endParaRPr lang="sv-SE" dirty="0"/>
          </a:p>
          <a:p>
            <a:pPr marL="0" indent="0">
              <a:buNone/>
            </a:pPr>
            <a:r>
              <a:rPr lang="sv-SE" dirty="0"/>
              <a:t>”Ska samhällsviktig verksamhet kunna skyddas på ett kraftfullt sätt behövs fler verktyg. Det är en komplex fråga men många avvägningar, men vi tycker nog att utredaren tagit en väl försiktig väg.”(SKR)</a:t>
            </a:r>
          </a:p>
        </p:txBody>
      </p:sp>
    </p:spTree>
    <p:extLst>
      <p:ext uri="{BB962C8B-B14F-4D97-AF65-F5344CB8AC3E}">
        <p14:creationId xmlns:p14="http://schemas.microsoft.com/office/powerpoint/2010/main" val="1010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3F68-11C9-C010-4A5D-298D80554A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17EAD43-0777-9027-B160-23289169610C}"/>
              </a:ext>
            </a:extLst>
          </p:cNvPr>
          <p:cNvSpPr>
            <a:spLocks noGrp="1"/>
          </p:cNvSpPr>
          <p:nvPr>
            <p:ph type="title"/>
          </p:nvPr>
        </p:nvSpPr>
        <p:spPr>
          <a:xfrm>
            <a:off x="837406" y="882074"/>
            <a:ext cx="10517188" cy="720000"/>
          </a:xfrm>
        </p:spPr>
        <p:txBody>
          <a:bodyPr/>
          <a:lstStyle/>
          <a:p>
            <a:r>
              <a:rPr lang="sv-SE" dirty="0"/>
              <a:t>Stöd från SKR</a:t>
            </a:r>
          </a:p>
        </p:txBody>
      </p:sp>
      <p:sp>
        <p:nvSpPr>
          <p:cNvPr id="4" name="Platshållare för innehåll 3">
            <a:extLst>
              <a:ext uri="{FF2B5EF4-FFF2-40B4-BE49-F238E27FC236}">
                <a16:creationId xmlns:a16="http://schemas.microsoft.com/office/drawing/2014/main" id="{3E11E398-5A8E-F409-641E-D7EFF2AAE3CC}"/>
              </a:ext>
            </a:extLst>
          </p:cNvPr>
          <p:cNvSpPr>
            <a:spLocks noGrp="1"/>
          </p:cNvSpPr>
          <p:nvPr>
            <p:ph sz="half" idx="2"/>
          </p:nvPr>
        </p:nvSpPr>
        <p:spPr>
          <a:xfrm>
            <a:off x="837406" y="1793411"/>
            <a:ext cx="10124636" cy="4203215"/>
          </a:xfrm>
        </p:spPr>
        <p:txBody>
          <a:bodyPr/>
          <a:lstStyle/>
          <a:p>
            <a:pPr algn="l">
              <a:buFont typeface="Arial" panose="020B0604020202020204" pitchFamily="34" charset="0"/>
              <a:buChar char="•"/>
            </a:pPr>
            <a:r>
              <a:rPr lang="sv-SE" dirty="0"/>
              <a:t>Nätverk – regioner, kommuner, otillåten påverkan</a:t>
            </a:r>
          </a:p>
          <a:p>
            <a:r>
              <a:rPr lang="sv-SE" dirty="0"/>
              <a:t>Nätverk - berörda myndigheter</a:t>
            </a:r>
          </a:p>
          <a:p>
            <a:r>
              <a:rPr lang="sv-SE" dirty="0"/>
              <a:t>Samarbetsrum  och nyhetsbrev– välfärdsbrottslighet, otillåten påverkan, föreningsbidrag, ek </a:t>
            </a:r>
            <a:r>
              <a:rPr lang="sv-SE" dirty="0" err="1"/>
              <a:t>bist</a:t>
            </a:r>
            <a:r>
              <a:rPr lang="sv-SE" dirty="0"/>
              <a:t>, personlig assistans </a:t>
            </a:r>
          </a:p>
          <a:p>
            <a:pPr algn="l">
              <a:buFont typeface="Arial" panose="020B0604020202020204" pitchFamily="34" charset="0"/>
              <a:buChar char="•"/>
            </a:pPr>
            <a:r>
              <a:rPr lang="sv-SE" dirty="0"/>
              <a:t>Metodstöd för uppstart av arbete mot välfärdsbrottslighet – fokus på verkstad</a:t>
            </a:r>
          </a:p>
          <a:p>
            <a:r>
              <a:rPr lang="sv-SE" dirty="0"/>
              <a:t>Revisionens roll i arbetet att motverka välfärdsbrott – </a:t>
            </a:r>
            <a:r>
              <a:rPr lang="sv-SE" i="1" dirty="0"/>
              <a:t>ny skrift</a:t>
            </a:r>
            <a:endParaRPr lang="sv-SE" sz="800" dirty="0"/>
          </a:p>
          <a:p>
            <a:pPr algn="l">
              <a:buFont typeface="Arial" panose="020B0604020202020204" pitchFamily="34" charset="0"/>
              <a:buChar char="•"/>
            </a:pPr>
            <a:r>
              <a:rPr lang="sv-SE" dirty="0"/>
              <a:t>Att förebygga och motverka välfärdsbrottslighet – konferens 24-25 okt</a:t>
            </a:r>
          </a:p>
          <a:p>
            <a:pPr algn="l">
              <a:buFont typeface="Arial" panose="020B0604020202020204" pitchFamily="34" charset="0"/>
              <a:buChar char="•"/>
            </a:pPr>
            <a:r>
              <a:rPr lang="sv-SE" dirty="0"/>
              <a:t>Programberedning för trygghet – 40 steg för ett tryggare samhälle </a:t>
            </a:r>
            <a:r>
              <a:rPr lang="sv-SE" dirty="0">
                <a:hlinkClick r:id="rId3"/>
              </a:rPr>
              <a:t>https://skr.se/skr/tjanster/rapporterochskrifter/publikationer/40stegforetttryggaresamhalle.84830.html</a:t>
            </a:r>
            <a:endParaRPr lang="sv-SE" dirty="0"/>
          </a:p>
          <a:p>
            <a:pPr marL="0" indent="0" algn="l">
              <a:buNone/>
            </a:pPr>
            <a:r>
              <a:rPr lang="sv-SE" dirty="0"/>
              <a:t> </a:t>
            </a:r>
          </a:p>
          <a:p>
            <a:pPr algn="l">
              <a:buFont typeface="Arial" panose="020B0604020202020204" pitchFamily="34" charset="0"/>
              <a:buChar char="•"/>
            </a:pPr>
            <a:endParaRPr lang="sv-SE" dirty="0"/>
          </a:p>
          <a:p>
            <a:pPr algn="l">
              <a:buFont typeface="Arial" panose="020B0604020202020204" pitchFamily="34" charset="0"/>
              <a:buChar char="•"/>
            </a:pPr>
            <a:endParaRPr lang="sv-SE" dirty="0"/>
          </a:p>
          <a:p>
            <a:pPr marL="0" indent="0" algn="l">
              <a:buNone/>
            </a:pPr>
            <a:endParaRPr lang="sv-SE" sz="800" dirty="0">
              <a:hlinkClick r:id="" action="ppaction://noaction"/>
            </a:endParaRPr>
          </a:p>
          <a:p>
            <a:pPr marL="0" indent="0" algn="l">
              <a:buNone/>
            </a:pPr>
            <a:endParaRPr lang="sv-SE" sz="800" dirty="0">
              <a:hlinkClick r:id="" action="ppaction://noaction"/>
            </a:endParaRPr>
          </a:p>
          <a:p>
            <a:pPr marL="0" indent="0" algn="l">
              <a:buNone/>
            </a:pPr>
            <a:endParaRPr lang="sv-SE" sz="800" dirty="0">
              <a:hlinkClick r:id="" action="ppaction://noaction"/>
            </a:endParaRPr>
          </a:p>
          <a:p>
            <a:pPr marL="0" indent="0" algn="l">
              <a:buNone/>
            </a:pPr>
            <a:endParaRPr lang="sv-SE" sz="800" dirty="0">
              <a:hlinkClick r:id="" action="ppaction://noaction"/>
            </a:endParaRPr>
          </a:p>
          <a:p>
            <a:endParaRPr lang="sv-SE" dirty="0"/>
          </a:p>
        </p:txBody>
      </p:sp>
      <p:sp>
        <p:nvSpPr>
          <p:cNvPr id="5" name="textruta 4">
            <a:extLst>
              <a:ext uri="{FF2B5EF4-FFF2-40B4-BE49-F238E27FC236}">
                <a16:creationId xmlns:a16="http://schemas.microsoft.com/office/drawing/2014/main" id="{04F09F95-821B-3472-35AD-8A00AF517BC7}"/>
              </a:ext>
            </a:extLst>
          </p:cNvPr>
          <p:cNvSpPr txBox="1"/>
          <p:nvPr/>
        </p:nvSpPr>
        <p:spPr>
          <a:xfrm>
            <a:off x="260873" y="5805289"/>
            <a:ext cx="11931127" cy="923330"/>
          </a:xfrm>
          <a:prstGeom prst="rect">
            <a:avLst/>
          </a:prstGeom>
          <a:noFill/>
        </p:spPr>
        <p:txBody>
          <a:bodyPr wrap="square">
            <a:spAutoFit/>
          </a:bodyPr>
          <a:lstStyle/>
          <a:p>
            <a:r>
              <a:rPr lang="sv-SE" b="1" dirty="0"/>
              <a:t>Läs mer och håll dig uppdaterad </a:t>
            </a:r>
          </a:p>
          <a:p>
            <a:r>
              <a:rPr lang="sv-SE" dirty="0">
                <a:hlinkClick r:id="rId4"/>
              </a:rPr>
              <a:t>https://skr.se/skr/demokratiledningstyrning/hotmotdemokratiochsamhallssystem/valfardsbrottslighet.377.html</a:t>
            </a:r>
            <a:endParaRPr lang="sv-SE" dirty="0"/>
          </a:p>
          <a:p>
            <a:endParaRPr lang="sv-SE" dirty="0"/>
          </a:p>
        </p:txBody>
      </p:sp>
    </p:spTree>
    <p:extLst>
      <p:ext uri="{BB962C8B-B14F-4D97-AF65-F5344CB8AC3E}">
        <p14:creationId xmlns:p14="http://schemas.microsoft.com/office/powerpoint/2010/main" val="384468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90C260F-C370-23E7-A90F-78B9EA6087DC}"/>
              </a:ext>
            </a:extLst>
          </p:cNvPr>
          <p:cNvPicPr>
            <a:picLocks noChangeAspect="1"/>
          </p:cNvPicPr>
          <p:nvPr/>
        </p:nvPicPr>
        <p:blipFill>
          <a:blip r:embed="rId3"/>
          <a:stretch>
            <a:fillRect/>
          </a:stretch>
        </p:blipFill>
        <p:spPr>
          <a:xfrm rot="756187">
            <a:off x="8379992" y="2331909"/>
            <a:ext cx="3113522" cy="4072245"/>
          </a:xfrm>
          <a:prstGeom prst="rect">
            <a:avLst/>
          </a:prstGeom>
        </p:spPr>
      </p:pic>
      <p:sp>
        <p:nvSpPr>
          <p:cNvPr id="2" name="Rubrik 1">
            <a:extLst>
              <a:ext uri="{FF2B5EF4-FFF2-40B4-BE49-F238E27FC236}">
                <a16:creationId xmlns:a16="http://schemas.microsoft.com/office/drawing/2014/main" id="{F8793072-7679-02AD-1F00-E7B48B6FA807}"/>
              </a:ext>
            </a:extLst>
          </p:cNvPr>
          <p:cNvSpPr>
            <a:spLocks noGrp="1"/>
          </p:cNvSpPr>
          <p:nvPr>
            <p:ph type="title"/>
          </p:nvPr>
        </p:nvSpPr>
        <p:spPr>
          <a:xfrm>
            <a:off x="888768" y="1256854"/>
            <a:ext cx="8590791" cy="1228518"/>
          </a:xfrm>
        </p:spPr>
        <p:txBody>
          <a:bodyPr anchor="t">
            <a:normAutofit/>
          </a:bodyPr>
          <a:lstStyle/>
          <a:p>
            <a:r>
              <a:rPr lang="sv-SE" sz="3600" dirty="0"/>
              <a:t>Hemställan till regeringen december 2023</a:t>
            </a:r>
          </a:p>
        </p:txBody>
      </p:sp>
      <p:sp>
        <p:nvSpPr>
          <p:cNvPr id="10" name="Content Placeholder 2">
            <a:extLst>
              <a:ext uri="{FF2B5EF4-FFF2-40B4-BE49-F238E27FC236}">
                <a16:creationId xmlns:a16="http://schemas.microsoft.com/office/drawing/2014/main" id="{175423D1-99A2-3469-2288-5D8135B3C720}"/>
              </a:ext>
            </a:extLst>
          </p:cNvPr>
          <p:cNvSpPr>
            <a:spLocks noGrp="1"/>
          </p:cNvSpPr>
          <p:nvPr>
            <p:ph sz="half" idx="1"/>
          </p:nvPr>
        </p:nvSpPr>
        <p:spPr>
          <a:xfrm>
            <a:off x="891492" y="2365841"/>
            <a:ext cx="8108129" cy="4047414"/>
          </a:xfrm>
        </p:spPr>
        <p:txBody>
          <a:bodyPr/>
          <a:lstStyle/>
          <a:p>
            <a:pPr marL="0" indent="0">
              <a:buNone/>
            </a:pPr>
            <a:endParaRPr lang="sv-SE" sz="2800" dirty="0"/>
          </a:p>
          <a:p>
            <a:pPr marL="0" indent="0">
              <a:buNone/>
            </a:pPr>
            <a:r>
              <a:rPr lang="sv-SE" sz="2800" dirty="0"/>
              <a:t>Hälso- och sjukvård och tandvård</a:t>
            </a:r>
          </a:p>
          <a:p>
            <a:pPr marL="457200" lvl="1" indent="0">
              <a:buNone/>
            </a:pPr>
            <a:r>
              <a:rPr lang="sv-SE" sz="2800" dirty="0"/>
              <a:t>• Ökat informationsutbyte</a:t>
            </a:r>
          </a:p>
          <a:p>
            <a:pPr marL="457200" lvl="1" indent="0">
              <a:buNone/>
            </a:pPr>
            <a:r>
              <a:rPr lang="sv-SE" sz="2800" dirty="0"/>
              <a:t>• Läkemedelsförmånerna</a:t>
            </a:r>
          </a:p>
          <a:p>
            <a:pPr marL="457200" lvl="1" indent="0">
              <a:buNone/>
            </a:pPr>
            <a:r>
              <a:rPr lang="sv-SE" sz="2800" dirty="0"/>
              <a:t>• Ägar- och ledningsprövning</a:t>
            </a:r>
          </a:p>
          <a:p>
            <a:pPr marL="457200" lvl="1" indent="0">
              <a:buNone/>
            </a:pPr>
            <a:r>
              <a:rPr lang="sv-SE" sz="2800" dirty="0"/>
              <a:t>• Leverantörskontroll och leverantörsregister</a:t>
            </a:r>
          </a:p>
          <a:p>
            <a:pPr marL="457200" lvl="1" indent="0">
              <a:buNone/>
            </a:pPr>
            <a:r>
              <a:rPr lang="sv-SE" sz="2800" dirty="0"/>
              <a:t>• Bakgrundskontroller</a:t>
            </a:r>
          </a:p>
          <a:p>
            <a:endParaRPr lang="sv-SE" sz="2800" dirty="0"/>
          </a:p>
          <a:p>
            <a:pPr marL="30163" indent="0">
              <a:buNone/>
            </a:pPr>
            <a:endParaRPr lang="sv-SE" sz="800" dirty="0"/>
          </a:p>
          <a:p>
            <a:pPr marL="30163" indent="0">
              <a:buNone/>
            </a:pPr>
            <a:endParaRPr lang="sv-SE" sz="1600" dirty="0"/>
          </a:p>
          <a:p>
            <a:endParaRPr lang="en-US" dirty="0"/>
          </a:p>
        </p:txBody>
      </p:sp>
    </p:spTree>
    <p:extLst>
      <p:ext uri="{BB962C8B-B14F-4D97-AF65-F5344CB8AC3E}">
        <p14:creationId xmlns:p14="http://schemas.microsoft.com/office/powerpoint/2010/main" val="369870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4E14-18D3-F56A-C7A9-9E891411B3A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C60AA6-7602-3E18-63C2-DE1EC197144D}"/>
              </a:ext>
            </a:extLst>
          </p:cNvPr>
          <p:cNvSpPr>
            <a:spLocks noGrp="1"/>
          </p:cNvSpPr>
          <p:nvPr>
            <p:ph type="title"/>
          </p:nvPr>
        </p:nvSpPr>
        <p:spPr>
          <a:xfrm>
            <a:off x="838199" y="1223165"/>
            <a:ext cx="10517188" cy="720000"/>
          </a:xfrm>
        </p:spPr>
        <p:txBody>
          <a:bodyPr/>
          <a:lstStyle/>
          <a:p>
            <a:r>
              <a:rPr lang="sv-SE" sz="3600" dirty="0"/>
              <a:t>Välfärdsbrottslighet - definition </a:t>
            </a:r>
          </a:p>
        </p:txBody>
      </p:sp>
      <p:sp>
        <p:nvSpPr>
          <p:cNvPr id="4" name="Platshållare för innehåll 3">
            <a:extLst>
              <a:ext uri="{FF2B5EF4-FFF2-40B4-BE49-F238E27FC236}">
                <a16:creationId xmlns:a16="http://schemas.microsoft.com/office/drawing/2014/main" id="{794AEDBB-A5BA-6C1D-F5B2-3FC9D06285EC}"/>
              </a:ext>
            </a:extLst>
          </p:cNvPr>
          <p:cNvSpPr>
            <a:spLocks noGrp="1"/>
          </p:cNvSpPr>
          <p:nvPr>
            <p:ph sz="half" idx="2"/>
          </p:nvPr>
        </p:nvSpPr>
        <p:spPr>
          <a:xfrm>
            <a:off x="838198" y="2117421"/>
            <a:ext cx="10153651" cy="2623157"/>
          </a:xfrm>
        </p:spPr>
        <p:txBody>
          <a:bodyPr/>
          <a:lstStyle/>
          <a:p>
            <a:pPr marL="0" indent="0">
              <a:buNone/>
            </a:pPr>
            <a:r>
              <a:rPr lang="sv-SE" sz="3200" dirty="0"/>
              <a:t>När en aktör – företag, förening eller privatperson –  otillbörligen utnyttjar kommuners och regioners välfärdssystem för egen vinning. (SKR)</a:t>
            </a:r>
          </a:p>
          <a:p>
            <a:pPr marL="0" indent="0">
              <a:buNone/>
            </a:pPr>
            <a:endParaRPr lang="sv-SE" dirty="0"/>
          </a:p>
        </p:txBody>
      </p:sp>
    </p:spTree>
    <p:extLst>
      <p:ext uri="{BB962C8B-B14F-4D97-AF65-F5344CB8AC3E}">
        <p14:creationId xmlns:p14="http://schemas.microsoft.com/office/powerpoint/2010/main" val="51240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793072-7679-02AD-1F00-E7B48B6FA807}"/>
              </a:ext>
            </a:extLst>
          </p:cNvPr>
          <p:cNvSpPr>
            <a:spLocks noGrp="1"/>
          </p:cNvSpPr>
          <p:nvPr>
            <p:ph type="title"/>
          </p:nvPr>
        </p:nvSpPr>
        <p:spPr>
          <a:xfrm>
            <a:off x="888768" y="1256854"/>
            <a:ext cx="8590791" cy="1228518"/>
          </a:xfrm>
        </p:spPr>
        <p:txBody>
          <a:bodyPr anchor="t">
            <a:normAutofit/>
          </a:bodyPr>
          <a:lstStyle/>
          <a:p>
            <a:r>
              <a:rPr lang="sv-SE" sz="3600" dirty="0"/>
              <a:t>Hemställan till regeringen oktober 2024</a:t>
            </a:r>
          </a:p>
        </p:txBody>
      </p:sp>
      <p:sp>
        <p:nvSpPr>
          <p:cNvPr id="10" name="Content Placeholder 2">
            <a:extLst>
              <a:ext uri="{FF2B5EF4-FFF2-40B4-BE49-F238E27FC236}">
                <a16:creationId xmlns:a16="http://schemas.microsoft.com/office/drawing/2014/main" id="{175423D1-99A2-3469-2288-5D8135B3C720}"/>
              </a:ext>
            </a:extLst>
          </p:cNvPr>
          <p:cNvSpPr>
            <a:spLocks noGrp="1"/>
          </p:cNvSpPr>
          <p:nvPr>
            <p:ph sz="half" idx="1"/>
          </p:nvPr>
        </p:nvSpPr>
        <p:spPr>
          <a:xfrm>
            <a:off x="888767" y="2234226"/>
            <a:ext cx="7254771" cy="4543091"/>
          </a:xfrm>
        </p:spPr>
        <p:txBody>
          <a:bodyPr/>
          <a:lstStyle/>
          <a:p>
            <a:pPr marL="30163" indent="0">
              <a:buNone/>
            </a:pPr>
            <a:endParaRPr lang="sv-SE" sz="800" dirty="0"/>
          </a:p>
          <a:p>
            <a:r>
              <a:rPr lang="sv-SE" sz="2600" dirty="0"/>
              <a:t>Upphandlare får tillgång till fler uppgifter om anbudsgivare</a:t>
            </a:r>
          </a:p>
          <a:p>
            <a:r>
              <a:rPr lang="sv-SE" sz="2600" dirty="0"/>
              <a:t>Leverantörskontrollen samlas hos Bolagsverket </a:t>
            </a:r>
          </a:p>
          <a:p>
            <a:r>
              <a:rPr lang="sv-SE" sz="2600" dirty="0"/>
              <a:t>Sekretess ska kunna brytas. </a:t>
            </a:r>
          </a:p>
          <a:p>
            <a:r>
              <a:rPr lang="sv-SE" sz="2600" dirty="0"/>
              <a:t>Integritetsskyddsmyndigheten tar fram föreskrifter som tydliggör att alla upphandlande organisationer kan behandla uppgifter om lagöverträdelser hos anbudsgivare och leverantörer</a:t>
            </a:r>
          </a:p>
          <a:p>
            <a:r>
              <a:rPr lang="sv-SE" sz="2600" dirty="0"/>
              <a:t>Fler bakgrundskontroller tillåts</a:t>
            </a:r>
            <a:endParaRPr lang="en-US" sz="2600" dirty="0"/>
          </a:p>
        </p:txBody>
      </p:sp>
      <p:pic>
        <p:nvPicPr>
          <p:cNvPr id="7" name="Platshållare för innehåll 6">
            <a:extLst>
              <a:ext uri="{FF2B5EF4-FFF2-40B4-BE49-F238E27FC236}">
                <a16:creationId xmlns:a16="http://schemas.microsoft.com/office/drawing/2014/main" id="{6CAF4E68-B77D-4370-85F6-D2419DEFE34E}"/>
              </a:ext>
            </a:extLst>
          </p:cNvPr>
          <p:cNvPicPr>
            <a:picLocks noGrp="1" noChangeAspect="1"/>
          </p:cNvPicPr>
          <p:nvPr>
            <p:ph sz="half" idx="2"/>
          </p:nvPr>
        </p:nvPicPr>
        <p:blipFill>
          <a:blip r:embed="rId3"/>
          <a:stretch>
            <a:fillRect/>
          </a:stretch>
        </p:blipFill>
        <p:spPr>
          <a:xfrm rot="678698">
            <a:off x="8215257" y="2212711"/>
            <a:ext cx="3394112" cy="4047414"/>
          </a:xfrm>
        </p:spPr>
      </p:pic>
    </p:spTree>
    <p:extLst>
      <p:ext uri="{BB962C8B-B14F-4D97-AF65-F5344CB8AC3E}">
        <p14:creationId xmlns:p14="http://schemas.microsoft.com/office/powerpoint/2010/main" val="192104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30002-EB82-A9EF-5D62-069BF4E01BDA}"/>
              </a:ext>
            </a:extLst>
          </p:cNvPr>
          <p:cNvSpPr>
            <a:spLocks noGrp="1"/>
          </p:cNvSpPr>
          <p:nvPr>
            <p:ph type="title"/>
          </p:nvPr>
        </p:nvSpPr>
        <p:spPr>
          <a:xfrm>
            <a:off x="959438" y="644569"/>
            <a:ext cx="11527766" cy="1228518"/>
          </a:xfrm>
        </p:spPr>
        <p:txBody>
          <a:bodyPr/>
          <a:lstStyle/>
          <a:p>
            <a:r>
              <a:rPr lang="sv-SE" dirty="0"/>
              <a:t>På gång - nationellt</a:t>
            </a:r>
          </a:p>
        </p:txBody>
      </p:sp>
      <p:sp>
        <p:nvSpPr>
          <p:cNvPr id="3" name="Platshållare för innehåll 2">
            <a:extLst>
              <a:ext uri="{FF2B5EF4-FFF2-40B4-BE49-F238E27FC236}">
                <a16:creationId xmlns:a16="http://schemas.microsoft.com/office/drawing/2014/main" id="{6D298AE2-8EE2-4866-A633-0E736984610F}"/>
              </a:ext>
            </a:extLst>
          </p:cNvPr>
          <p:cNvSpPr>
            <a:spLocks noGrp="1"/>
          </p:cNvSpPr>
          <p:nvPr>
            <p:ph sz="half" idx="1"/>
          </p:nvPr>
        </p:nvSpPr>
        <p:spPr>
          <a:xfrm>
            <a:off x="959438" y="1520066"/>
            <a:ext cx="11232562" cy="5626414"/>
          </a:xfrm>
        </p:spPr>
        <p:txBody>
          <a:bodyPr/>
          <a:lstStyle/>
          <a:p>
            <a:pPr marL="30163" indent="0">
              <a:buNone/>
            </a:pPr>
            <a:endParaRPr lang="sv-SE" sz="1800" dirty="0"/>
          </a:p>
          <a:p>
            <a:pPr>
              <a:buFont typeface="Wingdings" panose="05000000000000000000" pitchFamily="2" charset="2"/>
              <a:buChar char="Ø"/>
            </a:pPr>
            <a:r>
              <a:rPr lang="sv-SE" dirty="0"/>
              <a:t>Regeringsuppdrag till Socialstyrelsen att kartlägga och analysera kommuners och regioners arbete mot välfärdsbrottslighet i hälso- och sjukvården </a:t>
            </a:r>
            <a:r>
              <a:rPr lang="sv-SE" dirty="0">
                <a:hlinkClick r:id="rId3"/>
              </a:rPr>
              <a:t>https://www.socialstyrelsen.se/globalassets/sharepoint-dokument/artikelkatalog/ovrigt/2024-9-9224.pdf</a:t>
            </a:r>
            <a:r>
              <a:rPr lang="sv-SE" dirty="0"/>
              <a:t>  (</a:t>
            </a:r>
            <a:r>
              <a:rPr lang="sv-SE" sz="1800" dirty="0"/>
              <a:t>Slutredovisning 30 september 2024)</a:t>
            </a:r>
          </a:p>
          <a:p>
            <a:pPr marL="0" indent="0">
              <a:buNone/>
            </a:pPr>
            <a:endParaRPr lang="sv-SE" sz="1000" dirty="0"/>
          </a:p>
          <a:p>
            <a:pPr>
              <a:buFont typeface="Wingdings" panose="05000000000000000000" pitchFamily="2" charset="2"/>
              <a:buChar char="Ø"/>
            </a:pPr>
            <a:r>
              <a:rPr lang="sv-SE" dirty="0"/>
              <a:t>Regeringsuppdrag till IVO om förstärkt tillsyn mot välfärdsbrottslighet inom hälso- och sjukvården och tandvården </a:t>
            </a:r>
          </a:p>
          <a:p>
            <a:pPr marL="0" indent="0">
              <a:buNone/>
            </a:pPr>
            <a:r>
              <a:rPr lang="sv-SE" sz="1800" dirty="0"/>
              <a:t>(Första delredovisning 31 januari 2025. Slutredovisning 31 jan 2027)</a:t>
            </a:r>
          </a:p>
          <a:p>
            <a:pPr marL="0" indent="0">
              <a:buNone/>
            </a:pPr>
            <a:endParaRPr lang="sv-SE" sz="1000" dirty="0"/>
          </a:p>
          <a:p>
            <a:pPr>
              <a:buFont typeface="Wingdings" panose="05000000000000000000" pitchFamily="2" charset="2"/>
              <a:buChar char="Ø"/>
            </a:pPr>
            <a:r>
              <a:rPr lang="sv-SE" dirty="0"/>
              <a:t>Regeringsuppdrag till IVO om förstärkt tillsyn mot välfärdsbrottslighet inom omsorgen</a:t>
            </a:r>
          </a:p>
          <a:p>
            <a:pPr marL="0" indent="0">
              <a:buNone/>
            </a:pPr>
            <a:r>
              <a:rPr lang="sv-SE" sz="1800" dirty="0"/>
              <a:t>(Första delredovisning 31 januari 2025. Slutredovisning 31 jan 2027)</a:t>
            </a:r>
          </a:p>
          <a:p>
            <a:pPr marL="0" indent="0">
              <a:buNone/>
            </a:pPr>
            <a:endParaRPr lang="sv-SE" sz="1800" dirty="0"/>
          </a:p>
          <a:p>
            <a:pPr>
              <a:buFont typeface="Wingdings" panose="05000000000000000000" pitchFamily="2" charset="2"/>
              <a:buChar char="Ø"/>
            </a:pPr>
            <a:r>
              <a:rPr lang="sv-SE" dirty="0"/>
              <a:t>Delegationen mot arbetslivskriminalitet </a:t>
            </a:r>
          </a:p>
          <a:p>
            <a:pPr marL="0" indent="0">
              <a:buNone/>
            </a:pPr>
            <a:r>
              <a:rPr lang="sv-SE" sz="1800" dirty="0"/>
              <a:t>(Slutredovisning 28 februari 2025)</a:t>
            </a:r>
          </a:p>
          <a:p>
            <a:pPr marL="0" indent="0">
              <a:buNone/>
            </a:pPr>
            <a:endParaRPr lang="sv-SE" sz="1800" dirty="0"/>
          </a:p>
          <a:p>
            <a:pPr>
              <a:buFont typeface="Wingdings" panose="05000000000000000000" pitchFamily="2" charset="2"/>
              <a:buChar char="Ø"/>
            </a:pPr>
            <a:endParaRPr lang="sv-SE" sz="1800" dirty="0"/>
          </a:p>
          <a:p>
            <a:pPr marL="30163" indent="0">
              <a:buNone/>
            </a:pPr>
            <a:endParaRPr lang="sv-SE" sz="1800" dirty="0">
              <a:highlight>
                <a:srgbClr val="C0C0C0"/>
              </a:highlight>
            </a:endParaRPr>
          </a:p>
          <a:p>
            <a:pPr marL="30163" indent="0">
              <a:buNone/>
            </a:pPr>
            <a:br>
              <a:rPr lang="sv-SE" dirty="0"/>
            </a:br>
            <a:endParaRPr lang="sv-SE" dirty="0"/>
          </a:p>
        </p:txBody>
      </p:sp>
    </p:spTree>
    <p:extLst>
      <p:ext uri="{BB962C8B-B14F-4D97-AF65-F5344CB8AC3E}">
        <p14:creationId xmlns:p14="http://schemas.microsoft.com/office/powerpoint/2010/main" val="191178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D298AE2-8EE2-4866-A633-0E736984610F}"/>
              </a:ext>
            </a:extLst>
          </p:cNvPr>
          <p:cNvSpPr>
            <a:spLocks noGrp="1"/>
          </p:cNvSpPr>
          <p:nvPr>
            <p:ph sz="half" idx="1"/>
          </p:nvPr>
        </p:nvSpPr>
        <p:spPr>
          <a:xfrm>
            <a:off x="809397" y="1231586"/>
            <a:ext cx="10889662" cy="5626414"/>
          </a:xfrm>
        </p:spPr>
        <p:txBody>
          <a:bodyPr/>
          <a:lstStyle/>
          <a:p>
            <a:pPr>
              <a:buFont typeface="Wingdings" panose="05000000000000000000" pitchFamily="2" charset="2"/>
              <a:buChar char="Ø"/>
            </a:pPr>
            <a:r>
              <a:rPr lang="sv-SE" dirty="0"/>
              <a:t>Utredning om kommunal anslutning till Utbetalningsmyndigheten </a:t>
            </a:r>
          </a:p>
          <a:p>
            <a:pPr marL="0" indent="0">
              <a:buNone/>
            </a:pPr>
            <a:r>
              <a:rPr lang="sv-SE" sz="1800" dirty="0"/>
              <a:t>(Slutredovisning 20 december 2024)</a:t>
            </a:r>
          </a:p>
          <a:p>
            <a:pPr marL="0" indent="0">
              <a:buNone/>
            </a:pPr>
            <a:endParaRPr lang="sv-SE" sz="1800" dirty="0"/>
          </a:p>
          <a:p>
            <a:pPr>
              <a:buFont typeface="Wingdings" panose="05000000000000000000" pitchFamily="2" charset="2"/>
              <a:buChar char="Ø"/>
            </a:pPr>
            <a:r>
              <a:rPr lang="sv-SE" dirty="0"/>
              <a:t>Förbättrade möjligheter till informationsutbyte mellan myndigheter </a:t>
            </a:r>
          </a:p>
          <a:p>
            <a:pPr marL="0" indent="0">
              <a:buNone/>
            </a:pPr>
            <a:r>
              <a:rPr lang="sv-SE" sz="1800" dirty="0"/>
              <a:t>(</a:t>
            </a:r>
            <a:r>
              <a:rPr lang="sv-SE" sz="1800" dirty="0">
                <a:hlinkClick r:id="rId3"/>
              </a:rPr>
              <a:t>https://www.regeringen.se/contentassets/0af0d351f09440ca94dcf0cde5ccbd05/okat-informationsutbyte-mellan-myndigheter-sou-202463.pdf</a:t>
            </a:r>
            <a:r>
              <a:rPr lang="sv-SE" sz="1800" dirty="0"/>
              <a:t> Delredovisning 30 augusti 2024. Slutredovisning 28 februari 2025 )</a:t>
            </a:r>
          </a:p>
          <a:p>
            <a:pPr marL="0" indent="0">
              <a:buNone/>
            </a:pPr>
            <a:endParaRPr lang="sv-SE" sz="1000" dirty="0"/>
          </a:p>
          <a:p>
            <a:pPr>
              <a:buFont typeface="Wingdings" panose="05000000000000000000" pitchFamily="2" charset="2"/>
              <a:buChar char="Ø"/>
            </a:pPr>
            <a:r>
              <a:rPr lang="sv-SE" dirty="0"/>
              <a:t>Uppdrag att förbättra bakgrundskontroller i kommunerna </a:t>
            </a:r>
          </a:p>
          <a:p>
            <a:pPr marL="0" indent="0">
              <a:buNone/>
            </a:pPr>
            <a:r>
              <a:rPr lang="sv-SE" sz="1800" dirty="0">
                <a:hlinkClick r:id="rId4"/>
              </a:rPr>
              <a:t>https://www.regeringen.se/rattsliga-dokument/departementsserien-och-promemorior/2024/10/ds-202424/</a:t>
            </a:r>
            <a:endParaRPr lang="sv-SE" sz="1800" dirty="0"/>
          </a:p>
          <a:p>
            <a:pPr marL="30163" indent="0">
              <a:buNone/>
            </a:pPr>
            <a:endParaRPr lang="sv-SE" sz="800" dirty="0">
              <a:highlight>
                <a:srgbClr val="C0C0C0"/>
              </a:highlight>
            </a:endParaRPr>
          </a:p>
          <a:p>
            <a:pPr>
              <a:buFont typeface="Wingdings" panose="05000000000000000000" pitchFamily="2" charset="2"/>
              <a:buChar char="Ø"/>
            </a:pPr>
            <a:r>
              <a:rPr lang="sv-SE" dirty="0"/>
              <a:t>Regeringsuppdrag till Läkemedelsverket att kartlägga välfärdsbrottslighet inom apoteksverksamhet</a:t>
            </a:r>
            <a:r>
              <a:rPr lang="sv-SE" sz="1800" dirty="0"/>
              <a:t> </a:t>
            </a:r>
          </a:p>
          <a:p>
            <a:pPr marL="0" indent="0">
              <a:buNone/>
            </a:pPr>
            <a:r>
              <a:rPr lang="sv-SE" sz="1800" dirty="0"/>
              <a:t>(Slutredovisning 25 september 2025)</a:t>
            </a:r>
          </a:p>
          <a:p>
            <a:pPr marL="0" indent="0">
              <a:buNone/>
            </a:pPr>
            <a:br>
              <a:rPr lang="sv-SE" dirty="0"/>
            </a:br>
            <a:endParaRPr lang="sv-SE" dirty="0"/>
          </a:p>
        </p:txBody>
      </p:sp>
    </p:spTree>
    <p:extLst>
      <p:ext uri="{BB962C8B-B14F-4D97-AF65-F5344CB8AC3E}">
        <p14:creationId xmlns:p14="http://schemas.microsoft.com/office/powerpoint/2010/main" val="308456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D298AE2-8EE2-4866-A633-0E736984610F}"/>
              </a:ext>
            </a:extLst>
          </p:cNvPr>
          <p:cNvSpPr>
            <a:spLocks noGrp="1"/>
          </p:cNvSpPr>
          <p:nvPr>
            <p:ph sz="half" idx="1"/>
          </p:nvPr>
        </p:nvSpPr>
        <p:spPr>
          <a:xfrm>
            <a:off x="863186" y="1123885"/>
            <a:ext cx="10889662" cy="5626414"/>
          </a:xfrm>
        </p:spPr>
        <p:txBody>
          <a:bodyPr/>
          <a:lstStyle/>
          <a:p>
            <a:pPr marL="30163" indent="0">
              <a:buNone/>
            </a:pPr>
            <a:endParaRPr lang="sv-SE" sz="1800" u="sng" dirty="0"/>
          </a:p>
          <a:p>
            <a:pPr>
              <a:buFont typeface="Wingdings" panose="05000000000000000000" pitchFamily="2" charset="2"/>
              <a:buChar char="Ø"/>
            </a:pPr>
            <a:r>
              <a:rPr lang="sv-SE" dirty="0"/>
              <a:t>Regeringsuppdrag till Statskontoret att föreslå åtgärder för att förbättra kommuners och regioners uppföljning och kontroll av privata utförare </a:t>
            </a:r>
          </a:p>
          <a:p>
            <a:pPr marL="0" indent="0">
              <a:buNone/>
            </a:pPr>
            <a:r>
              <a:rPr lang="sv-SE" sz="1800" dirty="0"/>
              <a:t>(Slutredovisning 4 april 2025)</a:t>
            </a:r>
          </a:p>
          <a:p>
            <a:pPr marL="0" indent="0">
              <a:buNone/>
            </a:pPr>
            <a:endParaRPr lang="sv-SE" sz="1800" dirty="0"/>
          </a:p>
          <a:p>
            <a:pPr>
              <a:buFont typeface="Wingdings" panose="05000000000000000000" pitchFamily="2" charset="2"/>
              <a:buChar char="Ø"/>
            </a:pPr>
            <a:r>
              <a:rPr lang="sv-SE" dirty="0"/>
              <a:t>Regeringsuppdrag till Statskontoret och Brå att stödja arbetet mot otillåten påverkan i den offentliga förvaltningen</a:t>
            </a:r>
            <a:endParaRPr lang="sv-SE" sz="2400" dirty="0"/>
          </a:p>
          <a:p>
            <a:pPr marL="0" indent="0">
              <a:buNone/>
            </a:pPr>
            <a:r>
              <a:rPr lang="sv-SE" sz="1800" dirty="0"/>
              <a:t>(Delredovisas den 31 december 2024. Slutredovisas den 31 maj 2026)</a:t>
            </a:r>
          </a:p>
          <a:p>
            <a:pPr>
              <a:buFont typeface="Wingdings" panose="05000000000000000000" pitchFamily="2" charset="2"/>
              <a:buChar char="Ø"/>
            </a:pPr>
            <a:endParaRPr lang="sv-SE" dirty="0"/>
          </a:p>
          <a:p>
            <a:pPr>
              <a:buFont typeface="Wingdings" panose="05000000000000000000" pitchFamily="2" charset="2"/>
              <a:buChar char="Ø"/>
            </a:pPr>
            <a:r>
              <a:rPr lang="sv-SE" dirty="0"/>
              <a:t>En översyn av vissa frågor om dokumentation, begränsningar och tillsyn avseende läkemedelsförskrivningar</a:t>
            </a:r>
          </a:p>
          <a:p>
            <a:pPr marL="0" indent="0">
              <a:buNone/>
            </a:pPr>
            <a:r>
              <a:rPr lang="sv-SE" sz="1800" dirty="0"/>
              <a:t>(Redovisas senast den 12 mars 2026)</a:t>
            </a:r>
          </a:p>
          <a:p>
            <a:pPr marL="0" indent="0">
              <a:buNone/>
            </a:pPr>
            <a:endParaRPr lang="sv-SE" sz="1800" dirty="0"/>
          </a:p>
          <a:p>
            <a:pPr marL="0" indent="0">
              <a:buNone/>
            </a:pPr>
            <a:endParaRPr lang="sv-SE" sz="1800" dirty="0"/>
          </a:p>
          <a:p>
            <a:pPr marL="0" indent="0">
              <a:buNone/>
            </a:pPr>
            <a:br>
              <a:rPr lang="sv-SE" dirty="0"/>
            </a:br>
            <a:endParaRPr lang="sv-SE" dirty="0"/>
          </a:p>
        </p:txBody>
      </p:sp>
    </p:spTree>
    <p:extLst>
      <p:ext uri="{BB962C8B-B14F-4D97-AF65-F5344CB8AC3E}">
        <p14:creationId xmlns:p14="http://schemas.microsoft.com/office/powerpoint/2010/main" val="104708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48B8-A083-3B76-B047-E27FE85A45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1F773FB-98EA-192B-F530-7EF478C9015A}"/>
              </a:ext>
            </a:extLst>
          </p:cNvPr>
          <p:cNvSpPr>
            <a:spLocks noGrp="1"/>
          </p:cNvSpPr>
          <p:nvPr>
            <p:ph type="title"/>
          </p:nvPr>
        </p:nvSpPr>
        <p:spPr>
          <a:xfrm>
            <a:off x="837406" y="2061123"/>
            <a:ext cx="10517188" cy="720000"/>
          </a:xfrm>
        </p:spPr>
        <p:txBody>
          <a:bodyPr/>
          <a:lstStyle/>
          <a:p>
            <a:r>
              <a:rPr lang="sv-SE" dirty="0"/>
              <a:t>Tack för idag!</a:t>
            </a:r>
          </a:p>
        </p:txBody>
      </p:sp>
      <p:sp>
        <p:nvSpPr>
          <p:cNvPr id="4" name="Platshållare för innehåll 3">
            <a:extLst>
              <a:ext uri="{FF2B5EF4-FFF2-40B4-BE49-F238E27FC236}">
                <a16:creationId xmlns:a16="http://schemas.microsoft.com/office/drawing/2014/main" id="{0EE3290B-5347-8D73-1404-35757977D768}"/>
              </a:ext>
            </a:extLst>
          </p:cNvPr>
          <p:cNvSpPr>
            <a:spLocks noGrp="1"/>
          </p:cNvSpPr>
          <p:nvPr>
            <p:ph sz="half" idx="2"/>
          </p:nvPr>
        </p:nvSpPr>
        <p:spPr>
          <a:xfrm>
            <a:off x="837406" y="2654785"/>
            <a:ext cx="10395858" cy="4203215"/>
          </a:xfrm>
        </p:spPr>
        <p:txBody>
          <a:bodyPr/>
          <a:lstStyle/>
          <a:p>
            <a:pPr algn="l">
              <a:buFont typeface="Arial" panose="020B0604020202020204" pitchFamily="34" charset="0"/>
              <a:buChar char="•"/>
            </a:pPr>
            <a:endParaRPr lang="sv-SE" dirty="0"/>
          </a:p>
          <a:p>
            <a:pPr marL="0" indent="0" algn="l">
              <a:buNone/>
            </a:pPr>
            <a:r>
              <a:rPr lang="sv-SE" dirty="0"/>
              <a:t>Christina Kiernan</a:t>
            </a:r>
          </a:p>
          <a:p>
            <a:pPr marL="0" indent="0" algn="l">
              <a:buNone/>
            </a:pPr>
            <a:r>
              <a:rPr lang="sv-SE" b="1" dirty="0"/>
              <a:t>Sveriges Kommuner och Regioner</a:t>
            </a:r>
          </a:p>
          <a:p>
            <a:pPr marL="0" indent="0" algn="l">
              <a:buNone/>
            </a:pPr>
            <a:r>
              <a:rPr lang="sv-SE" dirty="0"/>
              <a:t>Samordnare välfärdsbrottslighet, otillåten påverkan och våldsbejakande extremism</a:t>
            </a:r>
          </a:p>
          <a:p>
            <a:pPr marL="0" indent="0" algn="l">
              <a:buNone/>
            </a:pPr>
            <a:r>
              <a:rPr lang="sv-SE" dirty="0">
                <a:hlinkClick r:id="rId2"/>
              </a:rPr>
              <a:t>christina.kiernan@skr.se</a:t>
            </a:r>
            <a:r>
              <a:rPr lang="sv-SE" dirty="0"/>
              <a:t>  </a:t>
            </a:r>
          </a:p>
          <a:p>
            <a:pPr marL="0" indent="0" algn="l">
              <a:buNone/>
            </a:pPr>
            <a:r>
              <a:rPr lang="sv-SE" dirty="0"/>
              <a:t>070-3817849</a:t>
            </a:r>
          </a:p>
          <a:p>
            <a:pPr algn="l">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58951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795739-3BE6-050F-D796-8C7B694D23A0}"/>
              </a:ext>
            </a:extLst>
          </p:cNvPr>
          <p:cNvSpPr>
            <a:spLocks noGrp="1"/>
          </p:cNvSpPr>
          <p:nvPr>
            <p:ph type="title"/>
          </p:nvPr>
        </p:nvSpPr>
        <p:spPr>
          <a:xfrm>
            <a:off x="837406" y="1019775"/>
            <a:ext cx="10517188" cy="720000"/>
          </a:xfrm>
        </p:spPr>
        <p:txBody>
          <a:bodyPr/>
          <a:lstStyle/>
          <a:p>
            <a:r>
              <a:rPr lang="sv-SE" dirty="0"/>
              <a:t>Vilka verksamheter kan vara berörda?</a:t>
            </a:r>
          </a:p>
        </p:txBody>
      </p:sp>
      <p:sp>
        <p:nvSpPr>
          <p:cNvPr id="3" name="Platshållare för text 2">
            <a:extLst>
              <a:ext uri="{FF2B5EF4-FFF2-40B4-BE49-F238E27FC236}">
                <a16:creationId xmlns:a16="http://schemas.microsoft.com/office/drawing/2014/main" id="{244F1CEA-F42A-F685-48BD-B4C290E1B1DC}"/>
              </a:ext>
            </a:extLst>
          </p:cNvPr>
          <p:cNvSpPr>
            <a:spLocks noGrp="1"/>
          </p:cNvSpPr>
          <p:nvPr>
            <p:ph type="body" idx="1"/>
          </p:nvPr>
        </p:nvSpPr>
        <p:spPr/>
        <p:txBody>
          <a:bodyPr/>
          <a:lstStyle/>
          <a:p>
            <a:endParaRPr lang="sv-SE"/>
          </a:p>
        </p:txBody>
      </p:sp>
      <p:sp>
        <p:nvSpPr>
          <p:cNvPr id="5" name="Platshållare för text 4">
            <a:extLst>
              <a:ext uri="{FF2B5EF4-FFF2-40B4-BE49-F238E27FC236}">
                <a16:creationId xmlns:a16="http://schemas.microsoft.com/office/drawing/2014/main" id="{B86D80B7-3322-F529-6CBE-A78DC54F40AF}"/>
              </a:ext>
            </a:extLst>
          </p:cNvPr>
          <p:cNvSpPr>
            <a:spLocks noGrp="1"/>
          </p:cNvSpPr>
          <p:nvPr>
            <p:ph type="body" sz="quarter" idx="3"/>
          </p:nvPr>
        </p:nvSpPr>
        <p:spPr/>
        <p:txBody>
          <a:bodyPr/>
          <a:lstStyle/>
          <a:p>
            <a:endParaRPr lang="sv-SE"/>
          </a:p>
        </p:txBody>
      </p:sp>
      <p:graphicFrame>
        <p:nvGraphicFramePr>
          <p:cNvPr id="7" name="Tabell 4">
            <a:extLst>
              <a:ext uri="{FF2B5EF4-FFF2-40B4-BE49-F238E27FC236}">
                <a16:creationId xmlns:a16="http://schemas.microsoft.com/office/drawing/2014/main" id="{374D0B78-A794-330D-7C8B-F94B90AA5081}"/>
              </a:ext>
            </a:extLst>
          </p:cNvPr>
          <p:cNvGraphicFramePr>
            <a:graphicFrameLocks/>
          </p:cNvGraphicFramePr>
          <p:nvPr/>
        </p:nvGraphicFramePr>
        <p:xfrm>
          <a:off x="830178" y="1997745"/>
          <a:ext cx="10684042" cy="3840480"/>
        </p:xfrm>
        <a:graphic>
          <a:graphicData uri="http://schemas.openxmlformats.org/drawingml/2006/table">
            <a:tbl>
              <a:tblPr firstRow="1" bandRow="1">
                <a:tableStyleId>{5C22544A-7EE6-4342-B048-85BDC9FD1C3A}</a:tableStyleId>
              </a:tblPr>
              <a:tblGrid>
                <a:gridCol w="5342021">
                  <a:extLst>
                    <a:ext uri="{9D8B030D-6E8A-4147-A177-3AD203B41FA5}">
                      <a16:colId xmlns:a16="http://schemas.microsoft.com/office/drawing/2014/main" val="3870516739"/>
                    </a:ext>
                  </a:extLst>
                </a:gridCol>
                <a:gridCol w="5342021">
                  <a:extLst>
                    <a:ext uri="{9D8B030D-6E8A-4147-A177-3AD203B41FA5}">
                      <a16:colId xmlns:a16="http://schemas.microsoft.com/office/drawing/2014/main" val="2176047931"/>
                    </a:ext>
                  </a:extLst>
                </a:gridCol>
              </a:tblGrid>
              <a:tr h="174544">
                <a:tc>
                  <a:txBody>
                    <a:bodyPr/>
                    <a:lstStyle/>
                    <a:p>
                      <a:r>
                        <a:rPr lang="sv-SE" dirty="0"/>
                        <a:t>Kommuner</a:t>
                      </a:r>
                    </a:p>
                  </a:txBody>
                  <a:tcPr/>
                </a:tc>
                <a:tc>
                  <a:txBody>
                    <a:bodyPr/>
                    <a:lstStyle/>
                    <a:p>
                      <a:r>
                        <a:rPr lang="sv-SE" dirty="0"/>
                        <a:t>Regioner</a:t>
                      </a:r>
                    </a:p>
                  </a:txBody>
                  <a:tcPr/>
                </a:tc>
                <a:extLst>
                  <a:ext uri="{0D108BD9-81ED-4DB2-BD59-A6C34878D82A}">
                    <a16:rowId xmlns:a16="http://schemas.microsoft.com/office/drawing/2014/main" val="1703221393"/>
                  </a:ext>
                </a:extLst>
              </a:tr>
              <a:tr h="311811">
                <a:tc>
                  <a:txBody>
                    <a:bodyPr/>
                    <a:lstStyle/>
                    <a:p>
                      <a:r>
                        <a:rPr lang="sv-SE" dirty="0"/>
                        <a:t>Ekonomiskt bistånd, bostadsanpassningsbidrag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Vårdval</a:t>
                      </a:r>
                    </a:p>
                  </a:txBody>
                  <a:tcPr/>
                </a:tc>
                <a:extLst>
                  <a:ext uri="{0D108BD9-81ED-4DB2-BD59-A6C34878D82A}">
                    <a16:rowId xmlns:a16="http://schemas.microsoft.com/office/drawing/2014/main" val="665142635"/>
                  </a:ext>
                </a:extLst>
              </a:tr>
              <a:tr h="311811">
                <a:tc>
                  <a:txBody>
                    <a:bodyPr/>
                    <a:lstStyle/>
                    <a:p>
                      <a:r>
                        <a:rPr lang="sv-SE" dirty="0"/>
                        <a:t>Anhöriganställning</a:t>
                      </a:r>
                    </a:p>
                  </a:txBody>
                  <a:tcPr/>
                </a:tc>
                <a:tc>
                  <a:txBody>
                    <a:bodyPr/>
                    <a:lstStyle/>
                    <a:p>
                      <a:r>
                        <a:rPr lang="sv-SE" dirty="0"/>
                        <a:t>Hjälpmedel</a:t>
                      </a:r>
                    </a:p>
                  </a:txBody>
                  <a:tcPr/>
                </a:tc>
                <a:extLst>
                  <a:ext uri="{0D108BD9-81ED-4DB2-BD59-A6C34878D82A}">
                    <a16:rowId xmlns:a16="http://schemas.microsoft.com/office/drawing/2014/main" val="1990738180"/>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LSS, särskilt boende, hemtjänst, färdtjänst</a:t>
                      </a:r>
                    </a:p>
                  </a:txBody>
                  <a:tcPr/>
                </a:tc>
                <a:tc>
                  <a:txBody>
                    <a:bodyPr/>
                    <a:lstStyle/>
                    <a:p>
                      <a:r>
                        <a:rPr lang="sv-SE" dirty="0"/>
                        <a:t>Läkemedel</a:t>
                      </a:r>
                    </a:p>
                  </a:txBody>
                  <a:tcPr/>
                </a:tc>
                <a:extLst>
                  <a:ext uri="{0D108BD9-81ED-4DB2-BD59-A6C34878D82A}">
                    <a16:rowId xmlns:a16="http://schemas.microsoft.com/office/drawing/2014/main" val="2956448459"/>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Förskola, hem för vård och boende (HVB), personlig assistans, särskilda boenden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Upphandlad vård</a:t>
                      </a:r>
                    </a:p>
                    <a:p>
                      <a:endParaRPr lang="sv-SE" dirty="0"/>
                    </a:p>
                  </a:txBody>
                  <a:tcPr/>
                </a:tc>
                <a:extLst>
                  <a:ext uri="{0D108BD9-81ED-4DB2-BD59-A6C34878D82A}">
                    <a16:rowId xmlns:a16="http://schemas.microsoft.com/office/drawing/2014/main" val="531263986"/>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Parkeringstillstånd, föreningsbidrag, bygglov, alkoholtillstånd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Nationella taxan</a:t>
                      </a:r>
                    </a:p>
                    <a:p>
                      <a:endParaRPr lang="sv-SE" dirty="0"/>
                    </a:p>
                  </a:txBody>
                  <a:tcPr/>
                </a:tc>
                <a:extLst>
                  <a:ext uri="{0D108BD9-81ED-4DB2-BD59-A6C34878D82A}">
                    <a16:rowId xmlns:a16="http://schemas.microsoft.com/office/drawing/2014/main" val="2923213361"/>
                  </a:ext>
                </a:extLst>
              </a:tr>
              <a:tr h="311811">
                <a:tc>
                  <a:txBody>
                    <a:bodyPr/>
                    <a:lstStyle/>
                    <a:p>
                      <a:r>
                        <a:rPr lang="sv-SE" dirty="0"/>
                        <a:t>Hyreskontrakt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Läkarintyg</a:t>
                      </a:r>
                      <a:r>
                        <a:rPr lang="sv-SE"/>
                        <a:t>, sjukskrivningsintyg</a:t>
                      </a:r>
                      <a:endParaRPr lang="sv-SE" dirty="0"/>
                    </a:p>
                  </a:txBody>
                  <a:tcPr/>
                </a:tc>
                <a:extLst>
                  <a:ext uri="{0D108BD9-81ED-4DB2-BD59-A6C34878D82A}">
                    <a16:rowId xmlns:a16="http://schemas.microsoft.com/office/drawing/2014/main" val="3290358769"/>
                  </a:ext>
                </a:extLst>
              </a:tr>
              <a:tr h="311811">
                <a:tc>
                  <a:txBody>
                    <a:bodyPr/>
                    <a:lstStyle/>
                    <a:p>
                      <a:r>
                        <a:rPr lang="sv-SE" dirty="0"/>
                        <a:t>Markrättigheter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Recept</a:t>
                      </a:r>
                    </a:p>
                  </a:txBody>
                  <a:tcPr/>
                </a:tc>
                <a:extLst>
                  <a:ext uri="{0D108BD9-81ED-4DB2-BD59-A6C34878D82A}">
                    <a16:rowId xmlns:a16="http://schemas.microsoft.com/office/drawing/2014/main" val="2673759321"/>
                  </a:ext>
                </a:extLst>
              </a:tr>
              <a:tr h="311811">
                <a:tc>
                  <a:txBody>
                    <a:bodyPr/>
                    <a:lstStyle/>
                    <a:p>
                      <a:r>
                        <a:rPr lang="sv-SE" dirty="0"/>
                        <a:t>Bygg- och exploateringsverksamhet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Remisser</a:t>
                      </a:r>
                    </a:p>
                  </a:txBody>
                  <a:tcPr/>
                </a:tc>
                <a:extLst>
                  <a:ext uri="{0D108BD9-81ED-4DB2-BD59-A6C34878D82A}">
                    <a16:rowId xmlns:a16="http://schemas.microsoft.com/office/drawing/2014/main" val="1448657852"/>
                  </a:ext>
                </a:extLst>
              </a:tr>
            </a:tbl>
          </a:graphicData>
        </a:graphic>
      </p:graphicFrame>
    </p:spTree>
    <p:extLst>
      <p:ext uri="{BB962C8B-B14F-4D97-AF65-F5344CB8AC3E}">
        <p14:creationId xmlns:p14="http://schemas.microsoft.com/office/powerpoint/2010/main" val="177512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795739-3BE6-050F-D796-8C7B694D23A0}"/>
              </a:ext>
            </a:extLst>
          </p:cNvPr>
          <p:cNvSpPr>
            <a:spLocks noGrp="1"/>
          </p:cNvSpPr>
          <p:nvPr>
            <p:ph type="title"/>
          </p:nvPr>
        </p:nvSpPr>
        <p:spPr>
          <a:xfrm>
            <a:off x="837406" y="1019775"/>
            <a:ext cx="10517188" cy="720000"/>
          </a:xfrm>
        </p:spPr>
        <p:txBody>
          <a:bodyPr/>
          <a:lstStyle/>
          <a:p>
            <a:r>
              <a:rPr lang="sv-SE" dirty="0"/>
              <a:t>Vilka verksamheter kan vara berörda?</a:t>
            </a:r>
          </a:p>
        </p:txBody>
      </p:sp>
      <p:sp>
        <p:nvSpPr>
          <p:cNvPr id="3" name="Platshållare för text 2">
            <a:extLst>
              <a:ext uri="{FF2B5EF4-FFF2-40B4-BE49-F238E27FC236}">
                <a16:creationId xmlns:a16="http://schemas.microsoft.com/office/drawing/2014/main" id="{244F1CEA-F42A-F685-48BD-B4C290E1B1DC}"/>
              </a:ext>
            </a:extLst>
          </p:cNvPr>
          <p:cNvSpPr>
            <a:spLocks noGrp="1"/>
          </p:cNvSpPr>
          <p:nvPr>
            <p:ph type="body" idx="1"/>
          </p:nvPr>
        </p:nvSpPr>
        <p:spPr/>
        <p:txBody>
          <a:bodyPr/>
          <a:lstStyle/>
          <a:p>
            <a:endParaRPr lang="sv-SE"/>
          </a:p>
        </p:txBody>
      </p:sp>
      <p:sp>
        <p:nvSpPr>
          <p:cNvPr id="5" name="Platshållare för text 4">
            <a:extLst>
              <a:ext uri="{FF2B5EF4-FFF2-40B4-BE49-F238E27FC236}">
                <a16:creationId xmlns:a16="http://schemas.microsoft.com/office/drawing/2014/main" id="{B86D80B7-3322-F529-6CBE-A78DC54F40AF}"/>
              </a:ext>
            </a:extLst>
          </p:cNvPr>
          <p:cNvSpPr>
            <a:spLocks noGrp="1"/>
          </p:cNvSpPr>
          <p:nvPr>
            <p:ph type="body" sz="quarter" idx="3"/>
          </p:nvPr>
        </p:nvSpPr>
        <p:spPr/>
        <p:txBody>
          <a:bodyPr/>
          <a:lstStyle/>
          <a:p>
            <a:endParaRPr lang="sv-SE"/>
          </a:p>
        </p:txBody>
      </p:sp>
      <p:graphicFrame>
        <p:nvGraphicFramePr>
          <p:cNvPr id="7" name="Tabell 4">
            <a:extLst>
              <a:ext uri="{FF2B5EF4-FFF2-40B4-BE49-F238E27FC236}">
                <a16:creationId xmlns:a16="http://schemas.microsoft.com/office/drawing/2014/main" id="{374D0B78-A794-330D-7C8B-F94B90AA5081}"/>
              </a:ext>
            </a:extLst>
          </p:cNvPr>
          <p:cNvGraphicFramePr>
            <a:graphicFrameLocks/>
          </p:cNvGraphicFramePr>
          <p:nvPr/>
        </p:nvGraphicFramePr>
        <p:xfrm>
          <a:off x="830178" y="1997745"/>
          <a:ext cx="10684042" cy="3840480"/>
        </p:xfrm>
        <a:graphic>
          <a:graphicData uri="http://schemas.openxmlformats.org/drawingml/2006/table">
            <a:tbl>
              <a:tblPr firstRow="1" bandRow="1">
                <a:tableStyleId>{5C22544A-7EE6-4342-B048-85BDC9FD1C3A}</a:tableStyleId>
              </a:tblPr>
              <a:tblGrid>
                <a:gridCol w="5342021">
                  <a:extLst>
                    <a:ext uri="{9D8B030D-6E8A-4147-A177-3AD203B41FA5}">
                      <a16:colId xmlns:a16="http://schemas.microsoft.com/office/drawing/2014/main" val="3870516739"/>
                    </a:ext>
                  </a:extLst>
                </a:gridCol>
                <a:gridCol w="5342021">
                  <a:extLst>
                    <a:ext uri="{9D8B030D-6E8A-4147-A177-3AD203B41FA5}">
                      <a16:colId xmlns:a16="http://schemas.microsoft.com/office/drawing/2014/main" val="2176047931"/>
                    </a:ext>
                  </a:extLst>
                </a:gridCol>
              </a:tblGrid>
              <a:tr h="174544">
                <a:tc>
                  <a:txBody>
                    <a:bodyPr/>
                    <a:lstStyle/>
                    <a:p>
                      <a:r>
                        <a:rPr lang="sv-SE" dirty="0"/>
                        <a:t>Kommuner</a:t>
                      </a:r>
                    </a:p>
                  </a:txBody>
                  <a:tcPr/>
                </a:tc>
                <a:tc>
                  <a:txBody>
                    <a:bodyPr/>
                    <a:lstStyle/>
                    <a:p>
                      <a:r>
                        <a:rPr lang="sv-SE" dirty="0"/>
                        <a:t>Regioner</a:t>
                      </a:r>
                    </a:p>
                  </a:txBody>
                  <a:tcPr/>
                </a:tc>
                <a:extLst>
                  <a:ext uri="{0D108BD9-81ED-4DB2-BD59-A6C34878D82A}">
                    <a16:rowId xmlns:a16="http://schemas.microsoft.com/office/drawing/2014/main" val="1703221393"/>
                  </a:ext>
                </a:extLst>
              </a:tr>
              <a:tr h="311811">
                <a:tc>
                  <a:txBody>
                    <a:bodyPr/>
                    <a:lstStyle/>
                    <a:p>
                      <a:r>
                        <a:rPr lang="sv-SE" dirty="0"/>
                        <a:t>Ekonomiskt bistånd, bostadsanpassningsbidrag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Vårdval</a:t>
                      </a:r>
                    </a:p>
                  </a:txBody>
                  <a:tcPr/>
                </a:tc>
                <a:extLst>
                  <a:ext uri="{0D108BD9-81ED-4DB2-BD59-A6C34878D82A}">
                    <a16:rowId xmlns:a16="http://schemas.microsoft.com/office/drawing/2014/main" val="665142635"/>
                  </a:ext>
                </a:extLst>
              </a:tr>
              <a:tr h="311811">
                <a:tc>
                  <a:txBody>
                    <a:bodyPr/>
                    <a:lstStyle/>
                    <a:p>
                      <a:r>
                        <a:rPr lang="sv-SE" dirty="0"/>
                        <a:t>Anhöriganställning</a:t>
                      </a:r>
                    </a:p>
                  </a:txBody>
                  <a:tcPr/>
                </a:tc>
                <a:tc>
                  <a:txBody>
                    <a:bodyPr/>
                    <a:lstStyle/>
                    <a:p>
                      <a:r>
                        <a:rPr lang="sv-SE" dirty="0"/>
                        <a:t>Hjälpmedel</a:t>
                      </a:r>
                    </a:p>
                  </a:txBody>
                  <a:tcPr/>
                </a:tc>
                <a:extLst>
                  <a:ext uri="{0D108BD9-81ED-4DB2-BD59-A6C34878D82A}">
                    <a16:rowId xmlns:a16="http://schemas.microsoft.com/office/drawing/2014/main" val="1990738180"/>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LSS, särskilt boende, hemtjänst, färdtjänst</a:t>
                      </a:r>
                    </a:p>
                  </a:txBody>
                  <a:tcPr/>
                </a:tc>
                <a:tc>
                  <a:txBody>
                    <a:bodyPr/>
                    <a:lstStyle/>
                    <a:p>
                      <a:r>
                        <a:rPr lang="sv-SE" dirty="0"/>
                        <a:t>Läkemedel</a:t>
                      </a:r>
                    </a:p>
                  </a:txBody>
                  <a:tcPr/>
                </a:tc>
                <a:extLst>
                  <a:ext uri="{0D108BD9-81ED-4DB2-BD59-A6C34878D82A}">
                    <a16:rowId xmlns:a16="http://schemas.microsoft.com/office/drawing/2014/main" val="2956448459"/>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Förskola, hem för vård och boende (HVB), personlig assistans, särskilda boenden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Upphandlad vård</a:t>
                      </a:r>
                    </a:p>
                    <a:p>
                      <a:endParaRPr lang="sv-SE" dirty="0"/>
                    </a:p>
                  </a:txBody>
                  <a:tcPr/>
                </a:tc>
                <a:extLst>
                  <a:ext uri="{0D108BD9-81ED-4DB2-BD59-A6C34878D82A}">
                    <a16:rowId xmlns:a16="http://schemas.microsoft.com/office/drawing/2014/main" val="531263986"/>
                  </a:ext>
                </a:extLst>
              </a:tr>
              <a:tr h="31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Parkeringstillstånd, föreningsbidrag, bygglov, alkoholtillstånd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Nationella taxan</a:t>
                      </a:r>
                    </a:p>
                    <a:p>
                      <a:endParaRPr lang="sv-SE" dirty="0"/>
                    </a:p>
                  </a:txBody>
                  <a:tcPr/>
                </a:tc>
                <a:extLst>
                  <a:ext uri="{0D108BD9-81ED-4DB2-BD59-A6C34878D82A}">
                    <a16:rowId xmlns:a16="http://schemas.microsoft.com/office/drawing/2014/main" val="2923213361"/>
                  </a:ext>
                </a:extLst>
              </a:tr>
              <a:tr h="311811">
                <a:tc>
                  <a:txBody>
                    <a:bodyPr/>
                    <a:lstStyle/>
                    <a:p>
                      <a:r>
                        <a:rPr lang="sv-SE" dirty="0"/>
                        <a:t>Hyreskontrakt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Läkarintyg</a:t>
                      </a:r>
                      <a:r>
                        <a:rPr lang="sv-SE"/>
                        <a:t>, sjukskrivningsintyg</a:t>
                      </a:r>
                      <a:endParaRPr lang="sv-SE" dirty="0"/>
                    </a:p>
                  </a:txBody>
                  <a:tcPr/>
                </a:tc>
                <a:extLst>
                  <a:ext uri="{0D108BD9-81ED-4DB2-BD59-A6C34878D82A}">
                    <a16:rowId xmlns:a16="http://schemas.microsoft.com/office/drawing/2014/main" val="3290358769"/>
                  </a:ext>
                </a:extLst>
              </a:tr>
              <a:tr h="311811">
                <a:tc>
                  <a:txBody>
                    <a:bodyPr/>
                    <a:lstStyle/>
                    <a:p>
                      <a:r>
                        <a:rPr lang="sv-SE" dirty="0"/>
                        <a:t>Markrättigheter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Recept</a:t>
                      </a:r>
                    </a:p>
                  </a:txBody>
                  <a:tcPr/>
                </a:tc>
                <a:extLst>
                  <a:ext uri="{0D108BD9-81ED-4DB2-BD59-A6C34878D82A}">
                    <a16:rowId xmlns:a16="http://schemas.microsoft.com/office/drawing/2014/main" val="2673759321"/>
                  </a:ext>
                </a:extLst>
              </a:tr>
              <a:tr h="311811">
                <a:tc>
                  <a:txBody>
                    <a:bodyPr/>
                    <a:lstStyle/>
                    <a:p>
                      <a:r>
                        <a:rPr lang="sv-SE" dirty="0"/>
                        <a:t>Bygg- och exploateringsverksamhet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Remisser</a:t>
                      </a:r>
                    </a:p>
                  </a:txBody>
                  <a:tcPr/>
                </a:tc>
                <a:extLst>
                  <a:ext uri="{0D108BD9-81ED-4DB2-BD59-A6C34878D82A}">
                    <a16:rowId xmlns:a16="http://schemas.microsoft.com/office/drawing/2014/main" val="1448657852"/>
                  </a:ext>
                </a:extLst>
              </a:tr>
            </a:tbl>
          </a:graphicData>
        </a:graphic>
      </p:graphicFrame>
      <p:sp>
        <p:nvSpPr>
          <p:cNvPr id="4" name="Pratbubbla: oval 3">
            <a:extLst>
              <a:ext uri="{FF2B5EF4-FFF2-40B4-BE49-F238E27FC236}">
                <a16:creationId xmlns:a16="http://schemas.microsoft.com/office/drawing/2014/main" id="{A9A7E81E-89C2-4186-D674-2089BCE4A261}"/>
              </a:ext>
            </a:extLst>
          </p:cNvPr>
          <p:cNvSpPr/>
          <p:nvPr/>
        </p:nvSpPr>
        <p:spPr>
          <a:xfrm>
            <a:off x="1546773" y="1541046"/>
            <a:ext cx="9098453" cy="4523423"/>
          </a:xfrm>
          <a:prstGeom prst="wedgeEllipseCallou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tx1"/>
                </a:solidFill>
                <a:effectLst/>
                <a:uLnTx/>
                <a:uFillTx/>
                <a:latin typeface="Arial"/>
                <a:ea typeface="+mn-ea"/>
                <a:cs typeface="+mn-cs"/>
              </a:rPr>
              <a:t>Inom alla </a:t>
            </a:r>
            <a:r>
              <a:rPr lang="sv-SE" sz="3200" dirty="0">
                <a:solidFill>
                  <a:schemeClr val="tx1"/>
                </a:solidFill>
                <a:latin typeface="Arial"/>
              </a:rPr>
              <a:t>om</a:t>
            </a:r>
            <a:r>
              <a:rPr kumimoji="0" lang="sv-SE" sz="3200" b="0" i="0" u="none" strike="noStrike" kern="1200" cap="none" spc="0" normalizeH="0" baseline="0" noProof="0" dirty="0">
                <a:ln>
                  <a:noFill/>
                </a:ln>
                <a:solidFill>
                  <a:schemeClr val="tx1"/>
                </a:solidFill>
                <a:effectLst/>
                <a:uLnTx/>
                <a:uFillTx/>
                <a:latin typeface="Arial"/>
                <a:ea typeface="+mn-ea"/>
                <a:cs typeface="+mn-cs"/>
              </a:rPr>
              <a:t>råden där det finns möjlighet att göra en vinst, för egen del</a:t>
            </a:r>
            <a:r>
              <a:rPr lang="sv-SE" sz="3200" dirty="0">
                <a:solidFill>
                  <a:schemeClr val="tx1"/>
                </a:solidFill>
                <a:latin typeface="Arial"/>
              </a:rPr>
              <a:t>,</a:t>
            </a:r>
            <a:r>
              <a:rPr kumimoji="0" lang="sv-SE" sz="3200" b="0" i="0" u="none" strike="noStrike" kern="1200" cap="none" spc="0" normalizeH="0" baseline="0" noProof="0" dirty="0">
                <a:ln>
                  <a:noFill/>
                </a:ln>
                <a:solidFill>
                  <a:schemeClr val="tx1"/>
                </a:solidFill>
                <a:effectLst/>
                <a:uLnTx/>
                <a:uFillTx/>
                <a:latin typeface="Arial"/>
                <a:ea typeface="+mn-ea"/>
                <a:cs typeface="+mn-cs"/>
              </a:rPr>
              <a:t> för ett företag eller en förening, förekommer det brott och oegentligheter!</a:t>
            </a:r>
            <a:r>
              <a:rPr kumimoji="0" lang="sv-SE" sz="3200" b="0" i="0" u="none" strike="noStrike" kern="1200" cap="none" spc="0" normalizeH="0" baseline="0" noProof="0" dirty="0">
                <a:ln>
                  <a:noFill/>
                </a:ln>
                <a:solidFill>
                  <a:prstClr val="white"/>
                </a:solidFill>
                <a:effectLst/>
                <a:uLnTx/>
                <a:uFillTx/>
                <a:latin typeface="Arial"/>
                <a:ea typeface="+mn-ea"/>
                <a:cs typeface="+mn-cs"/>
              </a:rPr>
              <a:t>!</a:t>
            </a:r>
          </a:p>
        </p:txBody>
      </p:sp>
    </p:spTree>
    <p:extLst>
      <p:ext uri="{BB962C8B-B14F-4D97-AF65-F5344CB8AC3E}">
        <p14:creationId xmlns:p14="http://schemas.microsoft.com/office/powerpoint/2010/main" val="415141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D99C-5F20-57D6-11EE-6BF01DFC388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4F40B4D-E939-AFED-1DF6-30BE5E754C42}"/>
              </a:ext>
            </a:extLst>
          </p:cNvPr>
          <p:cNvSpPr>
            <a:spLocks noGrp="1"/>
          </p:cNvSpPr>
          <p:nvPr>
            <p:ph type="title"/>
          </p:nvPr>
        </p:nvSpPr>
        <p:spPr>
          <a:xfrm>
            <a:off x="839788" y="1878439"/>
            <a:ext cx="4860396" cy="1237130"/>
          </a:xfrm>
        </p:spPr>
        <p:txBody>
          <a:bodyPr anchor="b">
            <a:normAutofit/>
          </a:bodyPr>
          <a:lstStyle/>
          <a:p>
            <a:r>
              <a:rPr lang="sv-SE" sz="3700" dirty="0"/>
              <a:t>Att arbeta mot välfärdsbrottslighet </a:t>
            </a:r>
          </a:p>
        </p:txBody>
      </p:sp>
      <p:sp>
        <p:nvSpPr>
          <p:cNvPr id="4" name="Platshållare för innehåll 3">
            <a:extLst>
              <a:ext uri="{FF2B5EF4-FFF2-40B4-BE49-F238E27FC236}">
                <a16:creationId xmlns:a16="http://schemas.microsoft.com/office/drawing/2014/main" id="{AD0708FC-A39B-018E-4BFA-6C3CA3FC776A}"/>
              </a:ext>
            </a:extLst>
          </p:cNvPr>
          <p:cNvSpPr>
            <a:spLocks noGrp="1"/>
          </p:cNvSpPr>
          <p:nvPr>
            <p:ph type="body" sz="half" idx="2"/>
          </p:nvPr>
        </p:nvSpPr>
        <p:spPr>
          <a:xfrm>
            <a:off x="839787" y="3187285"/>
            <a:ext cx="4860396" cy="3128991"/>
          </a:xfrm>
        </p:spPr>
        <p:txBody>
          <a:bodyPr>
            <a:normAutofit/>
          </a:bodyPr>
          <a:lstStyle/>
          <a:p>
            <a:pPr marL="342900" indent="-342900">
              <a:buFont typeface="Arial" panose="020B0604020202020204" pitchFamily="34" charset="0"/>
              <a:buChar char="•"/>
            </a:pPr>
            <a:r>
              <a:rPr lang="sv-SE" dirty="0"/>
              <a:t>Politiskt stöd – för att kunna arbeta strategiskt</a:t>
            </a:r>
          </a:p>
          <a:p>
            <a:pPr marL="342900" indent="-342900">
              <a:buFont typeface="Arial" panose="020B0604020202020204" pitchFamily="34" charset="0"/>
              <a:buChar char="•"/>
            </a:pPr>
            <a:r>
              <a:rPr lang="sv-SE" dirty="0"/>
              <a:t>Dialog mellan kommunledning och polisledning för samsyn</a:t>
            </a:r>
          </a:p>
          <a:p>
            <a:pPr marL="342900" indent="-342900">
              <a:buFont typeface="Arial" panose="020B0604020202020204" pitchFamily="34" charset="0"/>
              <a:buChar char="•"/>
            </a:pPr>
            <a:r>
              <a:rPr lang="sv-SE" dirty="0"/>
              <a:t>Efterlevnad av befintlig lagstiftning</a:t>
            </a:r>
          </a:p>
          <a:p>
            <a:pPr marL="342900" indent="-342900">
              <a:buFont typeface="Arial" panose="020B0604020202020204" pitchFamily="34" charset="0"/>
              <a:buChar char="•"/>
            </a:pPr>
            <a:r>
              <a:rPr lang="sv-SE" dirty="0"/>
              <a:t>Riktlinjer och rutiner vid otillåten påverkan</a:t>
            </a:r>
          </a:p>
          <a:p>
            <a:pPr marL="0" indent="0">
              <a:buNone/>
            </a:pPr>
            <a:endParaRPr lang="sv-SE" dirty="0"/>
          </a:p>
        </p:txBody>
      </p:sp>
      <p:pic>
        <p:nvPicPr>
          <p:cNvPr id="3" name="Bildobjekt 2">
            <a:extLst>
              <a:ext uri="{FF2B5EF4-FFF2-40B4-BE49-F238E27FC236}">
                <a16:creationId xmlns:a16="http://schemas.microsoft.com/office/drawing/2014/main" id="{09C79907-8AB6-B6D0-3BF8-D4F5FC979D70}"/>
              </a:ext>
            </a:extLst>
          </p:cNvPr>
          <p:cNvPicPr>
            <a:picLocks noChangeAspect="1"/>
          </p:cNvPicPr>
          <p:nvPr/>
        </p:nvPicPr>
        <p:blipFill>
          <a:blip r:embed="rId2"/>
          <a:stretch>
            <a:fillRect/>
          </a:stretch>
        </p:blipFill>
        <p:spPr>
          <a:xfrm>
            <a:off x="4483895" y="1472603"/>
            <a:ext cx="8921021" cy="3912794"/>
          </a:xfrm>
          <a:prstGeom prst="rect">
            <a:avLst/>
          </a:prstGeom>
          <a:noFill/>
        </p:spPr>
      </p:pic>
    </p:spTree>
    <p:extLst>
      <p:ext uri="{BB962C8B-B14F-4D97-AF65-F5344CB8AC3E}">
        <p14:creationId xmlns:p14="http://schemas.microsoft.com/office/powerpoint/2010/main" val="150785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55D10-DAB7-2AE9-7547-00CD043B456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0E7963-C4A9-B1E2-B52E-9101EE5182A1}"/>
              </a:ext>
            </a:extLst>
          </p:cNvPr>
          <p:cNvSpPr>
            <a:spLocks noGrp="1"/>
          </p:cNvSpPr>
          <p:nvPr>
            <p:ph type="title"/>
          </p:nvPr>
        </p:nvSpPr>
        <p:spPr>
          <a:xfrm>
            <a:off x="837406" y="944333"/>
            <a:ext cx="10517188" cy="720000"/>
          </a:xfrm>
        </p:spPr>
        <p:txBody>
          <a:bodyPr/>
          <a:lstStyle/>
          <a:p>
            <a:r>
              <a:rPr lang="sv-SE" sz="3600" dirty="0"/>
              <a:t>Vikten av förebyggande arbete</a:t>
            </a:r>
          </a:p>
        </p:txBody>
      </p:sp>
      <p:sp>
        <p:nvSpPr>
          <p:cNvPr id="4" name="Platshållare för innehåll 3">
            <a:extLst>
              <a:ext uri="{FF2B5EF4-FFF2-40B4-BE49-F238E27FC236}">
                <a16:creationId xmlns:a16="http://schemas.microsoft.com/office/drawing/2014/main" id="{8D6A9253-7554-B09F-EEFA-3E5EFE7978E3}"/>
              </a:ext>
            </a:extLst>
          </p:cNvPr>
          <p:cNvSpPr>
            <a:spLocks noGrp="1"/>
          </p:cNvSpPr>
          <p:nvPr>
            <p:ph sz="half" idx="2"/>
          </p:nvPr>
        </p:nvSpPr>
        <p:spPr>
          <a:xfrm>
            <a:off x="837406" y="1664362"/>
            <a:ext cx="10153651" cy="4829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Specialistsektion ekonomiskt bistånd (Malmö), startade februari 2021 </a:t>
            </a:r>
          </a:p>
        </p:txBody>
      </p:sp>
      <p:sp>
        <p:nvSpPr>
          <p:cNvPr id="3" name="textruta 2">
            <a:extLst>
              <a:ext uri="{FF2B5EF4-FFF2-40B4-BE49-F238E27FC236}">
                <a16:creationId xmlns:a16="http://schemas.microsoft.com/office/drawing/2014/main" id="{54C3C310-0AE8-C60E-6A9F-662A8BE25BD9}"/>
              </a:ext>
            </a:extLst>
          </p:cNvPr>
          <p:cNvSpPr txBox="1"/>
          <p:nvPr/>
        </p:nvSpPr>
        <p:spPr>
          <a:xfrm>
            <a:off x="837406" y="2225238"/>
            <a:ext cx="9704901" cy="4154984"/>
          </a:xfrm>
          <a:prstGeom prst="rect">
            <a:avLst/>
          </a:prstGeom>
          <a:noFill/>
        </p:spPr>
        <p:txBody>
          <a:bodyPr wrap="none" rtlCol="0">
            <a:spAutoFit/>
          </a:bodyPr>
          <a:lstStyle/>
          <a:p>
            <a:r>
              <a:rPr lang="sv-SE" sz="2400" dirty="0">
                <a:solidFill>
                  <a:prstClr val="black"/>
                </a:solidFill>
                <a:latin typeface="Arial"/>
              </a:rPr>
              <a:t>Aktualiseringar (inkomna intern/externa tips) 210101 – 240531: 842 </a:t>
            </a:r>
            <a:r>
              <a:rPr lang="sv-SE" sz="2400" dirty="0" err="1">
                <a:solidFill>
                  <a:prstClr val="black"/>
                </a:solidFill>
                <a:latin typeface="Arial"/>
              </a:rPr>
              <a:t>st</a:t>
            </a:r>
            <a:endParaRPr lang="sv-SE" sz="2400" dirty="0">
              <a:solidFill>
                <a:prstClr val="black"/>
              </a:solidFill>
              <a:latin typeface="Arial"/>
            </a:endParaRPr>
          </a:p>
          <a:p>
            <a:r>
              <a:rPr lang="sv-SE" sz="2400" dirty="0">
                <a:solidFill>
                  <a:prstClr val="black"/>
                </a:solidFill>
                <a:latin typeface="Arial"/>
              </a:rPr>
              <a:t>Återkrav felaktigt utbetalt bistånd (enligt </a:t>
            </a:r>
            <a:r>
              <a:rPr lang="sv-SE" sz="2400" dirty="0" err="1">
                <a:solidFill>
                  <a:prstClr val="black"/>
                </a:solidFill>
                <a:latin typeface="Arial"/>
              </a:rPr>
              <a:t>SoL</a:t>
            </a:r>
            <a:r>
              <a:rPr lang="sv-SE" sz="2400" dirty="0">
                <a:solidFill>
                  <a:prstClr val="black"/>
                </a:solidFill>
                <a:latin typeface="Arial"/>
              </a:rPr>
              <a:t> 9:1):</a:t>
            </a:r>
          </a:p>
          <a:p>
            <a:r>
              <a:rPr lang="sv-SE" sz="2400" dirty="0">
                <a:solidFill>
                  <a:prstClr val="black"/>
                </a:solidFill>
                <a:latin typeface="Arial"/>
              </a:rPr>
              <a:t>	2021: 10 054 882 kronor</a:t>
            </a:r>
          </a:p>
          <a:p>
            <a:r>
              <a:rPr lang="sv-SE" sz="2400" dirty="0">
                <a:solidFill>
                  <a:prstClr val="black"/>
                </a:solidFill>
                <a:latin typeface="Arial"/>
              </a:rPr>
              <a:t>	2022: 8 467 392 kronor</a:t>
            </a:r>
          </a:p>
          <a:p>
            <a:r>
              <a:rPr lang="sv-SE" sz="2400" dirty="0">
                <a:solidFill>
                  <a:prstClr val="black"/>
                </a:solidFill>
                <a:latin typeface="Arial"/>
              </a:rPr>
              <a:t>	2023: 7 026 765 kronor</a:t>
            </a:r>
          </a:p>
          <a:p>
            <a:r>
              <a:rPr lang="sv-SE" sz="2400" dirty="0">
                <a:solidFill>
                  <a:prstClr val="black"/>
                </a:solidFill>
                <a:latin typeface="Arial"/>
              </a:rPr>
              <a:t>	2024 (januari – maj): 3 123 222 kr 	= </a:t>
            </a:r>
            <a:r>
              <a:rPr lang="sv-SE" sz="2400" b="1" dirty="0">
                <a:solidFill>
                  <a:prstClr val="black"/>
                </a:solidFill>
                <a:latin typeface="Arial"/>
              </a:rPr>
              <a:t>28 672 261 kr</a:t>
            </a:r>
          </a:p>
          <a:p>
            <a:endParaRPr lang="sv-SE" sz="2400" b="1" dirty="0">
              <a:solidFill>
                <a:prstClr val="black"/>
              </a:solidFill>
              <a:latin typeface="Arial"/>
            </a:endParaRPr>
          </a:p>
          <a:p>
            <a:endParaRPr lang="sv-SE" sz="2400" dirty="0">
              <a:solidFill>
                <a:prstClr val="black"/>
              </a:solidFill>
              <a:latin typeface="Arial"/>
            </a:endParaRPr>
          </a:p>
          <a:p>
            <a:endParaRPr lang="sv-SE" sz="2400" dirty="0">
              <a:solidFill>
                <a:prstClr val="black"/>
              </a:solidFill>
              <a:latin typeface="Arial"/>
            </a:endParaRPr>
          </a:p>
          <a:p>
            <a:endParaRPr lang="sv-SE" sz="2400" dirty="0">
              <a:solidFill>
                <a:prstClr val="black"/>
              </a:solidFill>
              <a:latin typeface="Arial"/>
            </a:endParaRPr>
          </a:p>
          <a:p>
            <a:endParaRPr lang="sv-SE" sz="2400" b="1" dirty="0">
              <a:solidFill>
                <a:prstClr val="black"/>
              </a:solidFill>
              <a:latin typeface="Arial"/>
            </a:endParaRPr>
          </a:p>
        </p:txBody>
      </p:sp>
      <p:sp>
        <p:nvSpPr>
          <p:cNvPr id="5" name="textruta 4">
            <a:extLst>
              <a:ext uri="{FF2B5EF4-FFF2-40B4-BE49-F238E27FC236}">
                <a16:creationId xmlns:a16="http://schemas.microsoft.com/office/drawing/2014/main" id="{336DE2A5-B08E-3F90-4004-4EFC4979482F}"/>
              </a:ext>
            </a:extLst>
          </p:cNvPr>
          <p:cNvSpPr txBox="1"/>
          <p:nvPr/>
        </p:nvSpPr>
        <p:spPr>
          <a:xfrm>
            <a:off x="837406" y="4696789"/>
            <a:ext cx="9908482" cy="1938992"/>
          </a:xfrm>
          <a:prstGeom prst="rect">
            <a:avLst/>
          </a:prstGeom>
          <a:noFill/>
        </p:spPr>
        <p:txBody>
          <a:bodyPr wrap="none" rtlCol="0">
            <a:spAutoFit/>
          </a:bodyPr>
          <a:lstStyle/>
          <a:p>
            <a:r>
              <a:rPr lang="sv-SE" sz="2400" dirty="0">
                <a:solidFill>
                  <a:prstClr val="black"/>
                </a:solidFill>
                <a:latin typeface="Arial"/>
              </a:rPr>
              <a:t>Återbetalt bistånd (enligt både 9:1 och 9:2, uppgifter finns från 2022):</a:t>
            </a:r>
          </a:p>
          <a:p>
            <a:r>
              <a:rPr lang="sv-SE" sz="2400" dirty="0">
                <a:solidFill>
                  <a:prstClr val="black"/>
                </a:solidFill>
                <a:latin typeface="Arial"/>
              </a:rPr>
              <a:t>	2022: 1 767 796 kronor</a:t>
            </a:r>
          </a:p>
          <a:p>
            <a:pPr lvl="1"/>
            <a:r>
              <a:rPr lang="sv-SE" sz="2400" dirty="0">
                <a:solidFill>
                  <a:prstClr val="black"/>
                </a:solidFill>
                <a:latin typeface="Arial"/>
              </a:rPr>
              <a:t>	2023: 1 976 266 kronor</a:t>
            </a:r>
          </a:p>
          <a:p>
            <a:pPr lvl="2"/>
            <a:r>
              <a:rPr lang="sv-SE" sz="2400" dirty="0">
                <a:solidFill>
                  <a:prstClr val="black"/>
                </a:solidFill>
                <a:latin typeface="Arial"/>
              </a:rPr>
              <a:t>2024 (januari – maj): 487 488 kronor	= </a:t>
            </a:r>
            <a:r>
              <a:rPr lang="sv-SE" sz="2400" b="1" dirty="0">
                <a:solidFill>
                  <a:prstClr val="black"/>
                </a:solidFill>
                <a:latin typeface="Arial"/>
              </a:rPr>
              <a:t>4 231 550 kr (14.8 %)</a:t>
            </a:r>
          </a:p>
          <a:p>
            <a:r>
              <a:rPr lang="sv-SE" sz="2400" dirty="0">
                <a:solidFill>
                  <a:prstClr val="black"/>
                </a:solidFill>
                <a:latin typeface="Arial"/>
              </a:rPr>
              <a:t>							(- 24 440 711 kr)</a:t>
            </a:r>
          </a:p>
        </p:txBody>
      </p:sp>
    </p:spTree>
    <p:extLst>
      <p:ext uri="{BB962C8B-B14F-4D97-AF65-F5344CB8AC3E}">
        <p14:creationId xmlns:p14="http://schemas.microsoft.com/office/powerpoint/2010/main" val="33958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0256-DB6F-B3C3-008C-F69F1064E41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7AD305D-3F85-C3D0-C673-76C2FDD26058}"/>
              </a:ext>
            </a:extLst>
          </p:cNvPr>
          <p:cNvSpPr>
            <a:spLocks noGrp="1"/>
          </p:cNvSpPr>
          <p:nvPr>
            <p:ph type="title"/>
          </p:nvPr>
        </p:nvSpPr>
        <p:spPr>
          <a:xfrm>
            <a:off x="838199" y="1223165"/>
            <a:ext cx="10517188" cy="720000"/>
          </a:xfrm>
        </p:spPr>
        <p:txBody>
          <a:bodyPr/>
          <a:lstStyle/>
          <a:p>
            <a:r>
              <a:rPr lang="sv-SE" sz="3600" dirty="0"/>
              <a:t>Polisens lägesbild kriminell ekonomi</a:t>
            </a:r>
          </a:p>
        </p:txBody>
      </p:sp>
      <p:sp>
        <p:nvSpPr>
          <p:cNvPr id="4" name="Platshållare för innehåll 3">
            <a:extLst>
              <a:ext uri="{FF2B5EF4-FFF2-40B4-BE49-F238E27FC236}">
                <a16:creationId xmlns:a16="http://schemas.microsoft.com/office/drawing/2014/main" id="{2739FD50-B29E-261B-706E-1490A636E4C0}"/>
              </a:ext>
            </a:extLst>
          </p:cNvPr>
          <p:cNvSpPr>
            <a:spLocks noGrp="1"/>
          </p:cNvSpPr>
          <p:nvPr>
            <p:ph sz="half" idx="2"/>
          </p:nvPr>
        </p:nvSpPr>
        <p:spPr>
          <a:xfrm>
            <a:off x="838198" y="2117422"/>
            <a:ext cx="10153651" cy="4045254"/>
          </a:xfrm>
        </p:spPr>
        <p:txBody>
          <a:bodyPr/>
          <a:lstStyle/>
          <a:p>
            <a:pPr marL="0" indent="0">
              <a:buNone/>
            </a:pPr>
            <a:r>
              <a:rPr lang="sv-SE" sz="3200" dirty="0"/>
              <a:t>	</a:t>
            </a:r>
          </a:p>
        </p:txBody>
      </p:sp>
      <p:pic>
        <p:nvPicPr>
          <p:cNvPr id="3" name="Platshållare för innehåll 4">
            <a:extLst>
              <a:ext uri="{FF2B5EF4-FFF2-40B4-BE49-F238E27FC236}">
                <a16:creationId xmlns:a16="http://schemas.microsoft.com/office/drawing/2014/main" id="{FBF0ADB8-3884-31F9-8E82-29152028230C}"/>
              </a:ext>
            </a:extLst>
          </p:cNvPr>
          <p:cNvPicPr>
            <a:picLocks noChangeAspect="1"/>
          </p:cNvPicPr>
          <p:nvPr/>
        </p:nvPicPr>
        <p:blipFill>
          <a:blip r:embed="rId2"/>
          <a:stretch>
            <a:fillRect/>
          </a:stretch>
        </p:blipFill>
        <p:spPr>
          <a:xfrm>
            <a:off x="838198" y="2259724"/>
            <a:ext cx="7819957" cy="4254855"/>
          </a:xfrm>
          <a:prstGeom prst="rect">
            <a:avLst/>
          </a:prstGeom>
        </p:spPr>
      </p:pic>
    </p:spTree>
    <p:extLst>
      <p:ext uri="{BB962C8B-B14F-4D97-AF65-F5344CB8AC3E}">
        <p14:creationId xmlns:p14="http://schemas.microsoft.com/office/powerpoint/2010/main" val="344441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0256-DB6F-B3C3-008C-F69F1064E41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7AD305D-3F85-C3D0-C673-76C2FDD26058}"/>
              </a:ext>
            </a:extLst>
          </p:cNvPr>
          <p:cNvSpPr>
            <a:spLocks noGrp="1"/>
          </p:cNvSpPr>
          <p:nvPr>
            <p:ph type="title"/>
          </p:nvPr>
        </p:nvSpPr>
        <p:spPr>
          <a:xfrm>
            <a:off x="838199" y="1223165"/>
            <a:ext cx="10517188" cy="720000"/>
          </a:xfrm>
        </p:spPr>
        <p:txBody>
          <a:bodyPr/>
          <a:lstStyle/>
          <a:p>
            <a:r>
              <a:rPr lang="sv-SE" sz="3600" dirty="0"/>
              <a:t>Polisens lägesbild kriminell ekonomi</a:t>
            </a:r>
          </a:p>
        </p:txBody>
      </p:sp>
      <p:sp>
        <p:nvSpPr>
          <p:cNvPr id="4" name="Platshållare för innehåll 3">
            <a:extLst>
              <a:ext uri="{FF2B5EF4-FFF2-40B4-BE49-F238E27FC236}">
                <a16:creationId xmlns:a16="http://schemas.microsoft.com/office/drawing/2014/main" id="{2739FD50-B29E-261B-706E-1490A636E4C0}"/>
              </a:ext>
            </a:extLst>
          </p:cNvPr>
          <p:cNvSpPr>
            <a:spLocks noGrp="1"/>
          </p:cNvSpPr>
          <p:nvPr>
            <p:ph sz="half" idx="2"/>
          </p:nvPr>
        </p:nvSpPr>
        <p:spPr>
          <a:xfrm>
            <a:off x="838198" y="2117422"/>
            <a:ext cx="10153651" cy="4045254"/>
          </a:xfrm>
        </p:spPr>
        <p:txBody>
          <a:bodyPr/>
          <a:lstStyle/>
          <a:p>
            <a:pPr marL="0" indent="0">
              <a:buNone/>
            </a:pPr>
            <a:r>
              <a:rPr lang="sv-SE" sz="3200" dirty="0"/>
              <a:t>	</a:t>
            </a:r>
          </a:p>
        </p:txBody>
      </p:sp>
      <p:pic>
        <p:nvPicPr>
          <p:cNvPr id="3" name="Platshållare för innehåll 4">
            <a:extLst>
              <a:ext uri="{FF2B5EF4-FFF2-40B4-BE49-F238E27FC236}">
                <a16:creationId xmlns:a16="http://schemas.microsoft.com/office/drawing/2014/main" id="{FBF0ADB8-3884-31F9-8E82-29152028230C}"/>
              </a:ext>
            </a:extLst>
          </p:cNvPr>
          <p:cNvPicPr>
            <a:picLocks noChangeAspect="1"/>
          </p:cNvPicPr>
          <p:nvPr/>
        </p:nvPicPr>
        <p:blipFill>
          <a:blip r:embed="rId2"/>
          <a:stretch>
            <a:fillRect/>
          </a:stretch>
        </p:blipFill>
        <p:spPr>
          <a:xfrm>
            <a:off x="838198" y="2259724"/>
            <a:ext cx="7819957" cy="4254855"/>
          </a:xfrm>
          <a:prstGeom prst="rect">
            <a:avLst/>
          </a:prstGeom>
        </p:spPr>
      </p:pic>
      <p:sp>
        <p:nvSpPr>
          <p:cNvPr id="6" name="textruta 5">
            <a:extLst>
              <a:ext uri="{FF2B5EF4-FFF2-40B4-BE49-F238E27FC236}">
                <a16:creationId xmlns:a16="http://schemas.microsoft.com/office/drawing/2014/main" id="{BAAC9F06-CD56-D149-DE21-4B9F217D2169}"/>
              </a:ext>
            </a:extLst>
          </p:cNvPr>
          <p:cNvSpPr txBox="1"/>
          <p:nvPr/>
        </p:nvSpPr>
        <p:spPr>
          <a:xfrm rot="20935439">
            <a:off x="3323533" y="2478536"/>
            <a:ext cx="5845108" cy="2800767"/>
          </a:xfrm>
          <a:prstGeom prst="rect">
            <a:avLst/>
          </a:prstGeom>
          <a:solidFill>
            <a:schemeClr val="accent2">
              <a:lumMod val="20000"/>
              <a:lumOff val="80000"/>
            </a:schemeClr>
          </a:solidFill>
          <a:ln w="76200"/>
        </p:spPr>
        <p:style>
          <a:lnRef idx="2">
            <a:schemeClr val="accent3"/>
          </a:lnRef>
          <a:fillRef idx="1">
            <a:schemeClr val="lt1"/>
          </a:fillRef>
          <a:effectRef idx="0">
            <a:schemeClr val="accent3"/>
          </a:effectRef>
          <a:fontRef idx="minor">
            <a:schemeClr val="dk1"/>
          </a:fontRef>
        </p:style>
        <p:txBody>
          <a:bodyPr wrap="square">
            <a:spAutoFit/>
          </a:bodyPr>
          <a:lstStyle/>
          <a:p>
            <a:endParaRPr lang="sv-SE" sz="4400" dirty="0"/>
          </a:p>
          <a:p>
            <a:pPr algn="ctr"/>
            <a:r>
              <a:rPr lang="sv-SE" sz="4400" dirty="0"/>
              <a:t>Välfärdsbrottslighet</a:t>
            </a:r>
          </a:p>
          <a:p>
            <a:pPr algn="ctr"/>
            <a:r>
              <a:rPr lang="sv-SE" sz="4400" dirty="0"/>
              <a:t>  38 – 66 miljarder </a:t>
            </a:r>
          </a:p>
          <a:p>
            <a:endParaRPr lang="sv-SE" sz="4400" dirty="0"/>
          </a:p>
        </p:txBody>
      </p:sp>
    </p:spTree>
    <p:extLst>
      <p:ext uri="{BB962C8B-B14F-4D97-AF65-F5344CB8AC3E}">
        <p14:creationId xmlns:p14="http://schemas.microsoft.com/office/powerpoint/2010/main" val="11300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E492-6FEA-88CA-C944-69686AF402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E8BCA07-68BD-D53D-3238-364D85FB557F}"/>
              </a:ext>
            </a:extLst>
          </p:cNvPr>
          <p:cNvSpPr>
            <a:spLocks noGrp="1"/>
          </p:cNvSpPr>
          <p:nvPr>
            <p:ph type="title"/>
          </p:nvPr>
        </p:nvSpPr>
        <p:spPr>
          <a:xfrm>
            <a:off x="838199" y="1223165"/>
            <a:ext cx="10517188" cy="720000"/>
          </a:xfrm>
        </p:spPr>
        <p:txBody>
          <a:bodyPr/>
          <a:lstStyle/>
          <a:p>
            <a:r>
              <a:rPr lang="sv-SE" sz="3600" dirty="0"/>
              <a:t>Otillåten påverkan - definition</a:t>
            </a:r>
          </a:p>
        </p:txBody>
      </p:sp>
      <p:sp>
        <p:nvSpPr>
          <p:cNvPr id="4" name="Platshållare för innehåll 3">
            <a:extLst>
              <a:ext uri="{FF2B5EF4-FFF2-40B4-BE49-F238E27FC236}">
                <a16:creationId xmlns:a16="http://schemas.microsoft.com/office/drawing/2014/main" id="{0F59E3E6-43DB-89E5-78F5-C68F5552C68B}"/>
              </a:ext>
            </a:extLst>
          </p:cNvPr>
          <p:cNvSpPr>
            <a:spLocks noGrp="1"/>
          </p:cNvSpPr>
          <p:nvPr>
            <p:ph sz="half" idx="2"/>
          </p:nvPr>
        </p:nvSpPr>
        <p:spPr>
          <a:xfrm>
            <a:off x="838199" y="2438939"/>
            <a:ext cx="10086976" cy="2623157"/>
          </a:xfrm>
        </p:spPr>
        <p:txBody>
          <a:bodyPr/>
          <a:lstStyle/>
          <a:p>
            <a:pPr marL="0" indent="0">
              <a:buNone/>
            </a:pPr>
            <a:r>
              <a:rPr lang="sv-SE" sz="3200" dirty="0"/>
              <a:t>Ett samlingsbegrepp för handlingar som syftar till att påverka en tjänsteperson eller förtroendevald att agera på ett annat sätt än denne tänkt. </a:t>
            </a:r>
          </a:p>
          <a:p>
            <a:pPr marL="0" indent="0">
              <a:buNone/>
            </a:pPr>
            <a:endParaRPr lang="sv-SE" sz="3200" dirty="0"/>
          </a:p>
          <a:p>
            <a:pPr marL="0" indent="0">
              <a:buNone/>
            </a:pPr>
            <a:endParaRPr lang="sv-SE" dirty="0"/>
          </a:p>
          <a:p>
            <a:endParaRPr lang="sv-SE" dirty="0"/>
          </a:p>
        </p:txBody>
      </p:sp>
    </p:spTree>
    <p:extLst>
      <p:ext uri="{BB962C8B-B14F-4D97-AF65-F5344CB8AC3E}">
        <p14:creationId xmlns:p14="http://schemas.microsoft.com/office/powerpoint/2010/main" val="261516776"/>
      </p:ext>
    </p:extLst>
  </p:cSld>
  <p:clrMapOvr>
    <a:masterClrMapping/>
  </p:clrMapOvr>
</p:sld>
</file>

<file path=ppt/theme/theme1.xml><?xml version="1.0" encoding="utf-8"?>
<a:theme xmlns:a="http://schemas.openxmlformats.org/drawingml/2006/main" name="Grön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2024">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8151F859-4A47-154B-9E89-D166D37E85A3}"/>
    </a:ext>
  </a:extLst>
</a:theme>
</file>

<file path=ppt/theme/theme2.xml><?xml version="1.0" encoding="utf-8"?>
<a:theme xmlns:a="http://schemas.openxmlformats.org/drawingml/2006/main" name="Beig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9246AEA8-C76D-F44B-B4C6-6F7BE6AF0148}"/>
    </a:ext>
  </a:extLst>
</a:theme>
</file>

<file path=ppt/theme/theme3.xml><?xml version="1.0" encoding="utf-8"?>
<a:theme xmlns:a="http://schemas.openxmlformats.org/drawingml/2006/main" name="Rosa 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73020711-8881-544C-80D7-8B475ACF65FF}"/>
    </a:ext>
  </a:extLst>
</a:theme>
</file>

<file path=ppt/theme/theme4.xml><?xml version="1.0" encoding="utf-8"?>
<a:theme xmlns:a="http://schemas.openxmlformats.org/drawingml/2006/main" name="Specialbilder">
  <a:themeElements>
    <a:clrScheme name="SKR 2024">
      <a:dk1>
        <a:srgbClr val="000000"/>
      </a:dk1>
      <a:lt1>
        <a:srgbClr val="FFFFFF"/>
      </a:lt1>
      <a:dk2>
        <a:srgbClr val="44546A"/>
      </a:dk2>
      <a:lt2>
        <a:srgbClr val="E7E6E6"/>
      </a:lt2>
      <a:accent1>
        <a:srgbClr val="F39325"/>
      </a:accent1>
      <a:accent2>
        <a:srgbClr val="FF7C5D"/>
      </a:accent2>
      <a:accent3>
        <a:srgbClr val="9A3324"/>
      </a:accent3>
      <a:accent4>
        <a:srgbClr val="154F80"/>
      </a:accent4>
      <a:accent5>
        <a:srgbClr val="115E67"/>
      </a:accent5>
      <a:accent6>
        <a:srgbClr val="7E5475"/>
      </a:accent6>
      <a:hlink>
        <a:srgbClr val="0563C1"/>
      </a:hlink>
      <a:folHlink>
        <a:srgbClr val="954F72"/>
      </a:folHlink>
    </a:clrScheme>
    <a:fontScheme name="SKR PPT">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R_2024 ny 2" id="{896DBAC3-465A-2E43-BF4E-BA85D6103C51}" vid="{2B24FA89-E747-2644-B2F8-2B090D827B9E}"/>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4" ma:contentTypeDescription="Skapa ett nytt dokument." ma:contentTypeScope="" ma:versionID="d7d7bf975ba5a86a391d5a793a275ea7">
  <xsd:schema xmlns:xsd="http://www.w3.org/2001/XMLSchema" xmlns:xs="http://www.w3.org/2001/XMLSchema" xmlns:p="http://schemas.microsoft.com/office/2006/metadata/properties" xmlns:ns2="af9b82fd-bfdc-4181-a204-e623554e49e7" targetNamespace="http://schemas.microsoft.com/office/2006/metadata/properties" ma:root="true" ma:fieldsID="2c3da0dcf9de3952dc17b885b0dfb298" ns2:_="">
    <xsd:import namespace="af9b82fd-bfdc-4181-a204-e623554e49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5550C-AA73-494F-8A43-EDC3090CD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CD572F-AFE2-4691-A267-33397E6A6D72}">
  <ds:schemaRefs>
    <ds:schemaRef ds:uri="http://purl.org/dc/term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f9b82fd-bfdc-4181-a204-e623554e49e7"/>
  </ds:schemaRefs>
</ds:datastoreItem>
</file>

<file path=customXml/itemProps3.xml><?xml version="1.0" encoding="utf-8"?>
<ds:datastoreItem xmlns:ds="http://schemas.openxmlformats.org/officeDocument/2006/customXml" ds:itemID="{6631C86B-79A4-42FA-807D-C3FE1C636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SKR_2024</Template>
  <TotalTime>8390</TotalTime>
  <Words>1701</Words>
  <Application>Microsoft Office PowerPoint</Application>
  <PresentationFormat>Bredbild</PresentationFormat>
  <Paragraphs>247</Paragraphs>
  <Slides>24</Slides>
  <Notes>15</Notes>
  <HiddenSlides>0</HiddenSlides>
  <MMClips>0</MMClips>
  <ScaleCrop>false</ScaleCrop>
  <HeadingPairs>
    <vt:vector size="6" baseType="variant">
      <vt:variant>
        <vt:lpstr>Använt teckensnitt</vt:lpstr>
      </vt:variant>
      <vt:variant>
        <vt:i4>13</vt:i4>
      </vt:variant>
      <vt:variant>
        <vt:lpstr>Tema</vt:lpstr>
      </vt:variant>
      <vt:variant>
        <vt:i4>4</vt:i4>
      </vt:variant>
      <vt:variant>
        <vt:lpstr>Bildrubriker</vt:lpstr>
      </vt:variant>
      <vt:variant>
        <vt:i4>24</vt:i4>
      </vt:variant>
    </vt:vector>
  </HeadingPairs>
  <TitlesOfParts>
    <vt:vector size="41" baseType="lpstr">
      <vt:lpstr>Arial</vt:lpstr>
      <vt:lpstr>Avenir Next LT Pro</vt:lpstr>
      <vt:lpstr>AvenirNext LT Pro Bold</vt:lpstr>
      <vt:lpstr>AvenirNext LT Pro Regular</vt:lpstr>
      <vt:lpstr>Calibri</vt:lpstr>
      <vt:lpstr>Courier New</vt:lpstr>
      <vt:lpstr>Kadwa</vt:lpstr>
      <vt:lpstr>open_sanslight</vt:lpstr>
      <vt:lpstr>open_sansregular</vt:lpstr>
      <vt:lpstr>open_sanssemibold</vt:lpstr>
      <vt:lpstr>Symbol</vt:lpstr>
      <vt:lpstr>Times New Roman</vt:lpstr>
      <vt:lpstr>Wingdings</vt:lpstr>
      <vt:lpstr>Gröna bilder</vt:lpstr>
      <vt:lpstr>Beiga bilder</vt:lpstr>
      <vt:lpstr>Rosa bilder</vt:lpstr>
      <vt:lpstr>Specialbilder</vt:lpstr>
      <vt:lpstr>Välfärdsbrottslighet och otillåten påverkan </vt:lpstr>
      <vt:lpstr>Välfärdsbrottslighet - definition </vt:lpstr>
      <vt:lpstr>Vilka verksamheter kan vara berörda?</vt:lpstr>
      <vt:lpstr>Vilka verksamheter kan vara berörda?</vt:lpstr>
      <vt:lpstr>Att arbeta mot välfärdsbrottslighet </vt:lpstr>
      <vt:lpstr>Vikten av förebyggande arbete</vt:lpstr>
      <vt:lpstr>Polisens lägesbild kriminell ekonomi</vt:lpstr>
      <vt:lpstr>Polisens lägesbild kriminell ekonomi</vt:lpstr>
      <vt:lpstr>Otillåten påverkan - definition</vt:lpstr>
      <vt:lpstr>Otillåten påverkan</vt:lpstr>
      <vt:lpstr>Vad innebär det att utsättas för otillåten påverkan?</vt:lpstr>
      <vt:lpstr>Hemställan till regeringen december 2022</vt:lpstr>
      <vt:lpstr>Ett starkare skydd för offentliganställda mot våld, hot och trakasserier (SOU 2024:1) </vt:lpstr>
      <vt:lpstr>Infiltration</vt:lpstr>
      <vt:lpstr>Möjliggörare för kriminella nätverk </vt:lpstr>
      <vt:lpstr>Att motverka infiltration         bakgrundskontroll</vt:lpstr>
      <vt:lpstr>Utökade registerkontroller vid anställning i kommun (Ds 2024:24)</vt:lpstr>
      <vt:lpstr>Stöd från SKR</vt:lpstr>
      <vt:lpstr>Hemställan till regeringen december 2023</vt:lpstr>
      <vt:lpstr>Hemställan till regeringen oktober 2024</vt:lpstr>
      <vt:lpstr>På gång - nationellt</vt:lpstr>
      <vt:lpstr>PowerPoint-presentation</vt:lpstr>
      <vt:lpstr>PowerPoint-presentation</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när du gör en presentation</dc:title>
  <dc:creator>Kiernan Christina</dc:creator>
  <cp:lastModifiedBy>Ricklander Lotta</cp:lastModifiedBy>
  <cp:revision>38</cp:revision>
  <cp:lastPrinted>2024-11-05T10:26:53Z</cp:lastPrinted>
  <dcterms:created xsi:type="dcterms:W3CDTF">2024-04-09T10:37:23Z</dcterms:created>
  <dcterms:modified xsi:type="dcterms:W3CDTF">2024-11-10T11:12:08Z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